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18"/>
  </p:notesMasterIdLst>
  <p:handoutMasterIdLst>
    <p:handoutMasterId r:id="rId19"/>
  </p:handoutMasterIdLst>
  <p:sldIdLst>
    <p:sldId id="287" r:id="rId2"/>
    <p:sldId id="308" r:id="rId3"/>
    <p:sldId id="307" r:id="rId4"/>
    <p:sldId id="309" r:id="rId5"/>
    <p:sldId id="311" r:id="rId6"/>
    <p:sldId id="310" r:id="rId7"/>
    <p:sldId id="293" r:id="rId8"/>
    <p:sldId id="284" r:id="rId9"/>
    <p:sldId id="302" r:id="rId10"/>
    <p:sldId id="305" r:id="rId11"/>
    <p:sldId id="313" r:id="rId12"/>
    <p:sldId id="301" r:id="rId13"/>
    <p:sldId id="304" r:id="rId14"/>
    <p:sldId id="303" r:id="rId15"/>
    <p:sldId id="306" r:id="rId16"/>
    <p:sldId id="312" r:id="rId17"/>
  </p:sldIdLst>
  <p:sldSz cx="9144000" cy="6858000" type="screen4x3"/>
  <p:notesSz cx="6858000" cy="9144000"/>
  <p:embeddedFontLst>
    <p:embeddedFont>
      <p:font typeface="Quicksand" panose="020B0604020202020204" charset="-18"/>
      <p:regular r:id="rId20"/>
      <p:bold r:id="rId21"/>
    </p:embeddedFont>
    <p:embeddedFont>
      <p:font typeface="Cambria Math" panose="02040503050406030204" pitchFamily="18" charset="0"/>
      <p:regular r:id="rId22"/>
    </p:embeddedFont>
    <p:embeddedFont>
      <p:font typeface="Freestyle Script" panose="030804020302050B0404" pitchFamily="66" charset="0"/>
      <p:regular r:id="rId23"/>
    </p:embeddedFont>
    <p:embeddedFont>
      <p:font typeface="Calibri Light" panose="020F0302020204030204" pitchFamily="34" charset="0"/>
      <p:regular r:id="rId24"/>
      <p: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9B93D9"/>
    <a:srgbClr val="586D29"/>
    <a:srgbClr val="2E3037"/>
    <a:srgbClr val="FF00FF"/>
    <a:srgbClr val="0000CC"/>
    <a:srgbClr val="4379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3DA0D7-46B9-4475-AB0F-73FE5DC19919}">
  <a:tblStyle styleId="{A63DA0D7-46B9-4475-AB0F-73FE5DC199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27102A9-8310-4765-A935-A1911B00CA55}" styleName="Világos stílus 1 – 4. jelölőszín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B4B98B0-60AC-42C2-AFA5-B58CD77FA1E5}" styleName="Világos stílus 1 – 1. jelölőszín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Világos stílus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B344D84-9AFB-497E-A393-DC336BA19D2E}" styleName="Közepesen sötét stílus 3 – 3. jelölőszín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Közepesen sötét stílus 3 – 5. jelölőszín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5485" autoAdjust="0"/>
  </p:normalViewPr>
  <p:slideViewPr>
    <p:cSldViewPr snapToGrid="0">
      <p:cViewPr varScale="1">
        <p:scale>
          <a:sx n="26" d="100"/>
          <a:sy n="26" d="100"/>
        </p:scale>
        <p:origin x="24" y="52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5BDF8609-2815-4A00-BA2B-71005D1A64E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F585837B-F86F-4367-861B-55CFD986F7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E6004D-3338-47EF-985C-5E67A47CF5BB}" type="datetimeFigureOut">
              <a:rPr lang="hu-HU" smtClean="0"/>
              <a:t>2018. 03. 20.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D0505574-0FDF-498F-8198-94D3051266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0450B0D8-5C15-4960-8FA0-1E37A469414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0C76CB-0E5E-41EF-A0E8-E5DDCD329C9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303965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Szeretettel köszöntök mindenkit, Tóth Tekla vagyok</a:t>
            </a:r>
          </a:p>
          <a:p>
            <a:r>
              <a:rPr lang="hu-HU" dirty="0" err="1"/>
              <a:t>Hajder</a:t>
            </a:r>
            <a:r>
              <a:rPr lang="hu-HU" dirty="0"/>
              <a:t> Leventével közös munkámat fogom bemutatni…</a:t>
            </a:r>
          </a:p>
          <a:p>
            <a:r>
              <a:rPr lang="hu-HU" dirty="0"/>
              <a:t>…mely során 2D-s ponthalmazok regisztrációját használtuk fel videostabilizáláshoz</a:t>
            </a:r>
          </a:p>
        </p:txBody>
      </p:sp>
    </p:spTree>
    <p:extLst>
      <p:ext uri="{BB962C8B-B14F-4D97-AF65-F5344CB8AC3E}">
        <p14:creationId xmlns:p14="http://schemas.microsoft.com/office/powerpoint/2010/main" val="1191115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 videostabilizálás napjainkban gyakran felmerülő probléma, hiszen a különböző </a:t>
            </a:r>
            <a:r>
              <a:rPr lang="hu-HU" b="1" dirty="0"/>
              <a:t>amatőr felvételek </a:t>
            </a:r>
            <a:r>
              <a:rPr lang="hu-HU" dirty="0"/>
              <a:t>és </a:t>
            </a:r>
            <a:r>
              <a:rPr lang="hu-HU" b="1" dirty="0"/>
              <a:t>mozgás közben készült videók</a:t>
            </a:r>
            <a:r>
              <a:rPr lang="hu-HU" dirty="0"/>
              <a:t> száma rendkívül elterjedt. </a:t>
            </a:r>
          </a:p>
          <a:p>
            <a:r>
              <a:rPr lang="hu-HU" dirty="0"/>
              <a:t>Ezek </a:t>
            </a:r>
            <a:r>
              <a:rPr lang="hu-HU" b="1" dirty="0"/>
              <a:t>információtartalma, élvezhetősége </a:t>
            </a:r>
            <a:r>
              <a:rPr lang="hu-HU" dirty="0"/>
              <a:t>nagyban növelhető </a:t>
            </a:r>
            <a:r>
              <a:rPr lang="hu-HU" b="1" dirty="0"/>
              <a:t>különféle online vagy offline stabilizáló algoritmusok </a:t>
            </a:r>
            <a:r>
              <a:rPr lang="hu-HU" dirty="0"/>
              <a:t>segítségével.</a:t>
            </a:r>
          </a:p>
          <a:p>
            <a:r>
              <a:rPr lang="hu-HU" dirty="0"/>
              <a:t>A stabilizálás két fő lépése a </a:t>
            </a:r>
            <a:r>
              <a:rPr lang="hu-HU" b="1" dirty="0"/>
              <a:t>mozgást leíró transzformációk </a:t>
            </a:r>
            <a:r>
              <a:rPr lang="hu-HU" dirty="0"/>
              <a:t>meghatározása és a </a:t>
            </a:r>
            <a:r>
              <a:rPr lang="hu-HU" b="1" dirty="0"/>
              <a:t>felesleges vagy zajos mozgás kompenzálása</a:t>
            </a:r>
            <a:r>
              <a:rPr lang="hu-HU" dirty="0"/>
              <a:t>.</a:t>
            </a:r>
          </a:p>
          <a:p>
            <a:r>
              <a:rPr lang="hu-HU" dirty="0"/>
              <a:t>A mozgás leírása két fő módszer alapján történhet. A </a:t>
            </a:r>
            <a:r>
              <a:rPr lang="hu-HU" b="1" dirty="0"/>
              <a:t>kép alapú algoritmusok</a:t>
            </a:r>
            <a:r>
              <a:rPr lang="hu-HU" dirty="0"/>
              <a:t>, mint például az </a:t>
            </a:r>
            <a:r>
              <a:rPr lang="hu-HU" dirty="0" err="1"/>
              <a:t>optical</a:t>
            </a:r>
            <a:r>
              <a:rPr lang="hu-HU" dirty="0"/>
              <a:t> flow globális </a:t>
            </a:r>
            <a:r>
              <a:rPr lang="hu-HU" dirty="0" err="1"/>
              <a:t>affin</a:t>
            </a:r>
            <a:r>
              <a:rPr lang="hu-HU" dirty="0"/>
              <a:t> transzformációt becsül meg két kép közt, azonban például különböző irányba mozgó objektumok esetén nem működik túl hatékonyan. A </a:t>
            </a:r>
            <a:r>
              <a:rPr lang="hu-HU" b="1" dirty="0"/>
              <a:t>jellemző pontok detektálása és követ</a:t>
            </a:r>
            <a:r>
              <a:rPr lang="hu-HU" dirty="0"/>
              <a:t>ése szintén elterjedt, detektáló algoritmusok pl. a SIFT, SURF, FAST, ezek követése különböző pontmegfeleltető algoritmusokkal lehetséges, mely alapján a képek közti elmozdulás meghatározható. 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40817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 robosztus pontpályák </a:t>
            </a:r>
            <a:r>
              <a:rPr lang="hu-HU" dirty="0" err="1"/>
              <a:t>felépíteése</a:t>
            </a:r>
            <a:r>
              <a:rPr lang="hu-HU" dirty="0"/>
              <a:t> a következő módon történik</a:t>
            </a:r>
          </a:p>
          <a:p>
            <a:endParaRPr lang="hu-HU" dirty="0"/>
          </a:p>
          <a:p>
            <a:r>
              <a:rPr lang="hu-HU" dirty="0"/>
              <a:t>Két halmazunk lesz, egy a még befejezetlen, és egy a lezárt </a:t>
            </a:r>
            <a:r>
              <a:rPr lang="hu-HU" dirty="0" err="1"/>
              <a:t>trajektóriák</a:t>
            </a:r>
            <a:r>
              <a:rPr lang="hu-HU" dirty="0"/>
              <a:t> számára </a:t>
            </a:r>
          </a:p>
        </p:txBody>
      </p:sp>
    </p:spTree>
    <p:extLst>
      <p:ext uri="{BB962C8B-B14F-4D97-AF65-F5344CB8AC3E}">
        <p14:creationId xmlns:p14="http://schemas.microsoft.com/office/powerpoint/2010/main" val="13318122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 hibafüggvény </a:t>
            </a:r>
            <a:r>
              <a:rPr lang="hu-HU" dirty="0" err="1"/>
              <a:t>parc</a:t>
            </a:r>
            <a:r>
              <a:rPr lang="hu-HU" dirty="0"/>
              <a:t> deriváltjai adott paraméter szerint 0</a:t>
            </a:r>
          </a:p>
        </p:txBody>
      </p:sp>
    </p:spTree>
    <p:extLst>
      <p:ext uri="{BB962C8B-B14F-4D97-AF65-F5344CB8AC3E}">
        <p14:creationId xmlns:p14="http://schemas.microsoft.com/office/powerpoint/2010/main" val="3849189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882776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228962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1530175" y="3077050"/>
            <a:ext cx="67671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1530175" y="3710550"/>
            <a:ext cx="6927900" cy="470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cxnSp>
        <p:nvCxnSpPr>
          <p:cNvPr id="15" name="Shape 15"/>
          <p:cNvCxnSpPr/>
          <p:nvPr/>
        </p:nvCxnSpPr>
        <p:spPr>
          <a:xfrm>
            <a:off x="903825" y="-7925"/>
            <a:ext cx="0" cy="68661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Shape 16"/>
          <p:cNvSpPr/>
          <p:nvPr/>
        </p:nvSpPr>
        <p:spPr>
          <a:xfrm>
            <a:off x="493600" y="3018850"/>
            <a:ext cx="820200" cy="8202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hape 23"/>
          <p:cNvCxnSpPr/>
          <p:nvPr/>
        </p:nvCxnSpPr>
        <p:spPr>
          <a:xfrm>
            <a:off x="903825" y="-7925"/>
            <a:ext cx="0" cy="68661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Shape 24"/>
          <p:cNvSpPr/>
          <p:nvPr/>
        </p:nvSpPr>
        <p:spPr>
          <a:xfrm>
            <a:off x="808725" y="800750"/>
            <a:ext cx="190200" cy="1902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Shape 25"/>
          <p:cNvSpPr/>
          <p:nvPr/>
        </p:nvSpPr>
        <p:spPr>
          <a:xfrm>
            <a:off x="769050" y="1861900"/>
            <a:ext cx="269400" cy="2694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rgbClr val="999FA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165475" y="665975"/>
            <a:ext cx="6858000" cy="459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1165498" y="1600200"/>
            <a:ext cx="6858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Char char="◦"/>
              <a:defRPr sz="30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■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2E3037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165475" y="665975"/>
            <a:ext cx="6858000" cy="4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165498" y="1600200"/>
            <a:ext cx="6858000" cy="49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Char char="◦"/>
              <a:defRPr sz="30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■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2E30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6542E5-696A-4C70-9FFF-F41E84FE45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6605" y="2712981"/>
            <a:ext cx="8472459" cy="1181288"/>
          </a:xfrm>
          <a:noFill/>
        </p:spPr>
        <p:txBody>
          <a:bodyPr/>
          <a:lstStyle/>
          <a:p>
            <a:r>
              <a:rPr lang="hu-HU" sz="4000" dirty="0" err="1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Optimal</a:t>
            </a:r>
            <a:r>
              <a:rPr lang="hu-HU" sz="4000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2D </a:t>
            </a:r>
            <a:r>
              <a:rPr lang="hu-HU" sz="4000" dirty="0" err="1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Point</a:t>
            </a:r>
            <a:r>
              <a:rPr lang="hu-HU" sz="4000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u-HU" sz="4000" dirty="0" err="1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Set</a:t>
            </a:r>
            <a:r>
              <a:rPr lang="hu-HU" sz="4000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u-HU" sz="4000" dirty="0" err="1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Registration</a:t>
            </a:r>
            <a:r>
              <a:rPr lang="hu-HU" sz="4000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u-HU" sz="4000" dirty="0" err="1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</a:t>
            </a:r>
            <a:r>
              <a:rPr lang="hu-HU" sz="4000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Video </a:t>
            </a:r>
            <a:r>
              <a:rPr lang="hu-HU" sz="4000" dirty="0" err="1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Stabilization</a:t>
            </a:r>
            <a:endParaRPr lang="hu-HU" sz="4000" dirty="0">
              <a:solidFill>
                <a:schemeClr val="accent5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27E56829-A176-4AE0-9EC2-69DE4266A5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6605" y="4597671"/>
            <a:ext cx="4719987" cy="525314"/>
          </a:xfrm>
        </p:spPr>
        <p:txBody>
          <a:bodyPr/>
          <a:lstStyle/>
          <a:p>
            <a:r>
              <a:rPr lang="hu-HU" sz="2800" dirty="0">
                <a:solidFill>
                  <a:schemeClr val="bg1"/>
                </a:solidFill>
              </a:rPr>
              <a:t>Tóth Tekla, </a:t>
            </a:r>
            <a:r>
              <a:rPr lang="hu-HU" sz="2800" dirty="0" err="1">
                <a:solidFill>
                  <a:schemeClr val="bg1"/>
                </a:solidFill>
              </a:rPr>
              <a:t>Hajder</a:t>
            </a:r>
            <a:r>
              <a:rPr lang="hu-HU" sz="2800" dirty="0">
                <a:solidFill>
                  <a:schemeClr val="bg1"/>
                </a:solidFill>
              </a:rPr>
              <a:t> Levente</a:t>
            </a:r>
          </a:p>
        </p:txBody>
      </p:sp>
      <p:sp>
        <p:nvSpPr>
          <p:cNvPr id="4" name="Alcím 2">
            <a:extLst>
              <a:ext uri="{FF2B5EF4-FFF2-40B4-BE49-F238E27FC236}">
                <a16:creationId xmlns:a16="http://schemas.microsoft.com/office/drawing/2014/main" id="{B95D6E25-6537-4272-9816-C873009FAE78}"/>
              </a:ext>
            </a:extLst>
          </p:cNvPr>
          <p:cNvSpPr txBox="1">
            <a:spLocks/>
          </p:cNvSpPr>
          <p:nvPr/>
        </p:nvSpPr>
        <p:spPr>
          <a:xfrm>
            <a:off x="1540624" y="666594"/>
            <a:ext cx="7442865" cy="870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hu-HU" sz="2000" dirty="0">
                <a:solidFill>
                  <a:schemeClr val="bg1"/>
                </a:solidFill>
              </a:rPr>
              <a:t>IX. Magyar Számítógépes Grafika és Geometria Konferencia</a:t>
            </a:r>
          </a:p>
          <a:p>
            <a:r>
              <a:rPr lang="hu-HU" sz="2000" dirty="0">
                <a:solidFill>
                  <a:schemeClr val="bg1"/>
                </a:solidFill>
              </a:rPr>
              <a:t>2018. március 21.-22.	</a:t>
            </a:r>
          </a:p>
          <a:p>
            <a:endParaRPr lang="hu-HU" sz="2000" dirty="0">
              <a:solidFill>
                <a:schemeClr val="bg1"/>
              </a:solidFill>
            </a:endParaRPr>
          </a:p>
        </p:txBody>
      </p:sp>
      <p:cxnSp>
        <p:nvCxnSpPr>
          <p:cNvPr id="5" name="Egyenes összekötő 4">
            <a:extLst>
              <a:ext uri="{FF2B5EF4-FFF2-40B4-BE49-F238E27FC236}">
                <a16:creationId xmlns:a16="http://schemas.microsoft.com/office/drawing/2014/main" id="{E2FD041E-8096-465D-A6BE-B00312205F30}"/>
              </a:ext>
            </a:extLst>
          </p:cNvPr>
          <p:cNvCxnSpPr>
            <a:cxnSpLocks/>
          </p:cNvCxnSpPr>
          <p:nvPr/>
        </p:nvCxnSpPr>
        <p:spPr>
          <a:xfrm>
            <a:off x="756000" y="1101600"/>
            <a:ext cx="0" cy="636375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llipszis 6">
            <a:extLst>
              <a:ext uri="{FF2B5EF4-FFF2-40B4-BE49-F238E27FC236}">
                <a16:creationId xmlns:a16="http://schemas.microsoft.com/office/drawing/2014/main" id="{DE2F4754-F4A8-4305-A85F-A9D5E56D968A}"/>
              </a:ext>
            </a:extLst>
          </p:cNvPr>
          <p:cNvSpPr/>
          <p:nvPr/>
        </p:nvSpPr>
        <p:spPr>
          <a:xfrm>
            <a:off x="45720" y="232726"/>
            <a:ext cx="1474208" cy="1514196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pic>
        <p:nvPicPr>
          <p:cNvPr id="26" name="Kép 25">
            <a:extLst>
              <a:ext uri="{FF2B5EF4-FFF2-40B4-BE49-F238E27FC236}">
                <a16:creationId xmlns:a16="http://schemas.microsoft.com/office/drawing/2014/main" id="{CE0D34F1-BAE2-4532-9285-20F2822FB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24" y="225594"/>
            <a:ext cx="1515600" cy="1521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657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2E30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id="{C3D92F06-D0BF-4428-8725-C19A6B063E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6800"/>
            <a:ext cx="9151948" cy="5670000"/>
          </a:xfrm>
          <a:prstGeom prst="rect">
            <a:avLst/>
          </a:prstGeom>
        </p:spPr>
      </p:pic>
      <p:sp>
        <p:nvSpPr>
          <p:cNvPr id="6" name="Cím 1">
            <a:extLst>
              <a:ext uri="{FF2B5EF4-FFF2-40B4-BE49-F238E27FC236}">
                <a16:creationId xmlns:a16="http://schemas.microsoft.com/office/drawing/2014/main" id="{51CB860C-9A3F-483E-B7B9-C4AC869A043D}"/>
              </a:ext>
            </a:extLst>
          </p:cNvPr>
          <p:cNvSpPr txBox="1">
            <a:spLocks/>
          </p:cNvSpPr>
          <p:nvPr/>
        </p:nvSpPr>
        <p:spPr>
          <a:xfrm>
            <a:off x="1143000" y="365892"/>
            <a:ext cx="6858000" cy="4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algn="ctr"/>
            <a:r>
              <a:rPr lang="hu-H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Kvalitatív értékelés</a:t>
            </a:r>
          </a:p>
        </p:txBody>
      </p:sp>
    </p:spTree>
    <p:extLst>
      <p:ext uri="{BB962C8B-B14F-4D97-AF65-F5344CB8AC3E}">
        <p14:creationId xmlns:p14="http://schemas.microsoft.com/office/powerpoint/2010/main" val="2412582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2E30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id="{C3D92F06-D0BF-4428-8725-C19A6B063E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6800"/>
            <a:ext cx="9151948" cy="5670000"/>
          </a:xfrm>
          <a:prstGeom prst="rect">
            <a:avLst/>
          </a:prstGeom>
        </p:spPr>
      </p:pic>
      <p:sp>
        <p:nvSpPr>
          <p:cNvPr id="6" name="Cím 1">
            <a:extLst>
              <a:ext uri="{FF2B5EF4-FFF2-40B4-BE49-F238E27FC236}">
                <a16:creationId xmlns:a16="http://schemas.microsoft.com/office/drawing/2014/main" id="{51CB860C-9A3F-483E-B7B9-C4AC869A043D}"/>
              </a:ext>
            </a:extLst>
          </p:cNvPr>
          <p:cNvSpPr txBox="1">
            <a:spLocks/>
          </p:cNvSpPr>
          <p:nvPr/>
        </p:nvSpPr>
        <p:spPr>
          <a:xfrm>
            <a:off x="1143000" y="365892"/>
            <a:ext cx="6858000" cy="4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algn="ctr"/>
            <a:r>
              <a:rPr lang="hu-H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Kvalitatív értékelés</a:t>
            </a:r>
          </a:p>
        </p:txBody>
      </p:sp>
      <p:sp>
        <p:nvSpPr>
          <p:cNvPr id="4" name="Ellipszis 3">
            <a:extLst>
              <a:ext uri="{FF2B5EF4-FFF2-40B4-BE49-F238E27FC236}">
                <a16:creationId xmlns:a16="http://schemas.microsoft.com/office/drawing/2014/main" id="{03583142-DD28-4B12-951A-0F1786CA8946}"/>
              </a:ext>
            </a:extLst>
          </p:cNvPr>
          <p:cNvSpPr/>
          <p:nvPr/>
        </p:nvSpPr>
        <p:spPr>
          <a:xfrm>
            <a:off x="1080080" y="1540389"/>
            <a:ext cx="36000" cy="36000"/>
          </a:xfrm>
          <a:prstGeom prst="ellipse">
            <a:avLst/>
          </a:prstGeom>
          <a:solidFill>
            <a:srgbClr val="00FF00"/>
          </a:solidFill>
          <a:ln w="412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5" name="Ellipszis 4">
            <a:extLst>
              <a:ext uri="{FF2B5EF4-FFF2-40B4-BE49-F238E27FC236}">
                <a16:creationId xmlns:a16="http://schemas.microsoft.com/office/drawing/2014/main" id="{038D7CF4-93D5-41C3-9FE9-7BBDE83D8C85}"/>
              </a:ext>
            </a:extLst>
          </p:cNvPr>
          <p:cNvSpPr/>
          <p:nvPr/>
        </p:nvSpPr>
        <p:spPr>
          <a:xfrm>
            <a:off x="3274640" y="1466729"/>
            <a:ext cx="36000" cy="36000"/>
          </a:xfrm>
          <a:prstGeom prst="ellipse">
            <a:avLst/>
          </a:prstGeom>
          <a:solidFill>
            <a:srgbClr val="00FF00"/>
          </a:solidFill>
          <a:ln w="412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8" name="Ellipszis 7">
            <a:extLst>
              <a:ext uri="{FF2B5EF4-FFF2-40B4-BE49-F238E27FC236}">
                <a16:creationId xmlns:a16="http://schemas.microsoft.com/office/drawing/2014/main" id="{A8D05E53-5DA7-4E9F-A789-327C1AC31267}"/>
              </a:ext>
            </a:extLst>
          </p:cNvPr>
          <p:cNvSpPr/>
          <p:nvPr/>
        </p:nvSpPr>
        <p:spPr>
          <a:xfrm>
            <a:off x="5553020" y="1484729"/>
            <a:ext cx="36000" cy="36000"/>
          </a:xfrm>
          <a:prstGeom prst="ellipse">
            <a:avLst/>
          </a:prstGeom>
          <a:solidFill>
            <a:srgbClr val="00FF00"/>
          </a:solidFill>
          <a:ln w="412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9" name="Ellipszis 8">
            <a:extLst>
              <a:ext uri="{FF2B5EF4-FFF2-40B4-BE49-F238E27FC236}">
                <a16:creationId xmlns:a16="http://schemas.microsoft.com/office/drawing/2014/main" id="{FC70E56F-E2C4-412A-97E4-7635E6E6FCA1}"/>
              </a:ext>
            </a:extLst>
          </p:cNvPr>
          <p:cNvSpPr/>
          <p:nvPr/>
        </p:nvSpPr>
        <p:spPr>
          <a:xfrm>
            <a:off x="7760280" y="1382909"/>
            <a:ext cx="36000" cy="36000"/>
          </a:xfrm>
          <a:prstGeom prst="ellipse">
            <a:avLst/>
          </a:prstGeom>
          <a:solidFill>
            <a:srgbClr val="00FF00"/>
          </a:solidFill>
          <a:ln w="412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0" name="Ellipszis 9">
            <a:extLst>
              <a:ext uri="{FF2B5EF4-FFF2-40B4-BE49-F238E27FC236}">
                <a16:creationId xmlns:a16="http://schemas.microsoft.com/office/drawing/2014/main" id="{B4D63415-1E8A-4202-8348-8A23595A1152}"/>
              </a:ext>
            </a:extLst>
          </p:cNvPr>
          <p:cNvSpPr/>
          <p:nvPr/>
        </p:nvSpPr>
        <p:spPr>
          <a:xfrm>
            <a:off x="7778280" y="2810389"/>
            <a:ext cx="36000" cy="36000"/>
          </a:xfrm>
          <a:prstGeom prst="ellipse">
            <a:avLst/>
          </a:prstGeom>
          <a:solidFill>
            <a:srgbClr val="00FF00"/>
          </a:solidFill>
          <a:ln w="412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1" name="Ellipszis 10">
            <a:extLst>
              <a:ext uri="{FF2B5EF4-FFF2-40B4-BE49-F238E27FC236}">
                <a16:creationId xmlns:a16="http://schemas.microsoft.com/office/drawing/2014/main" id="{3F8F61D2-4665-4331-8BAC-73B6DC1D9E4E}"/>
              </a:ext>
            </a:extLst>
          </p:cNvPr>
          <p:cNvSpPr/>
          <p:nvPr/>
        </p:nvSpPr>
        <p:spPr>
          <a:xfrm>
            <a:off x="5560860" y="2856549"/>
            <a:ext cx="36000" cy="36000"/>
          </a:xfrm>
          <a:prstGeom prst="ellipse">
            <a:avLst/>
          </a:prstGeom>
          <a:solidFill>
            <a:srgbClr val="00FF00"/>
          </a:solidFill>
          <a:ln w="412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2" name="Ellipszis 11">
            <a:extLst>
              <a:ext uri="{FF2B5EF4-FFF2-40B4-BE49-F238E27FC236}">
                <a16:creationId xmlns:a16="http://schemas.microsoft.com/office/drawing/2014/main" id="{8E88A234-C321-436A-97E5-D97B23D329C2}"/>
              </a:ext>
            </a:extLst>
          </p:cNvPr>
          <p:cNvSpPr/>
          <p:nvPr/>
        </p:nvSpPr>
        <p:spPr>
          <a:xfrm>
            <a:off x="3274640" y="2874549"/>
            <a:ext cx="36000" cy="36000"/>
          </a:xfrm>
          <a:prstGeom prst="ellipse">
            <a:avLst/>
          </a:prstGeom>
          <a:solidFill>
            <a:srgbClr val="00FF00"/>
          </a:solidFill>
          <a:ln w="412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3" name="Ellipszis 12">
            <a:extLst>
              <a:ext uri="{FF2B5EF4-FFF2-40B4-BE49-F238E27FC236}">
                <a16:creationId xmlns:a16="http://schemas.microsoft.com/office/drawing/2014/main" id="{5304DE9C-87CF-404C-9600-BA9E3FB346AF}"/>
              </a:ext>
            </a:extLst>
          </p:cNvPr>
          <p:cNvSpPr/>
          <p:nvPr/>
        </p:nvSpPr>
        <p:spPr>
          <a:xfrm>
            <a:off x="1044080" y="2892549"/>
            <a:ext cx="36000" cy="36000"/>
          </a:xfrm>
          <a:prstGeom prst="ellipse">
            <a:avLst/>
          </a:prstGeom>
          <a:solidFill>
            <a:srgbClr val="00FF00"/>
          </a:solidFill>
          <a:ln w="412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4" name="Ellipszis 13">
            <a:extLst>
              <a:ext uri="{FF2B5EF4-FFF2-40B4-BE49-F238E27FC236}">
                <a16:creationId xmlns:a16="http://schemas.microsoft.com/office/drawing/2014/main" id="{6B3F824C-8445-4E83-89B2-DEFE3ABB50FE}"/>
              </a:ext>
            </a:extLst>
          </p:cNvPr>
          <p:cNvSpPr/>
          <p:nvPr/>
        </p:nvSpPr>
        <p:spPr>
          <a:xfrm>
            <a:off x="1026080" y="4309869"/>
            <a:ext cx="36000" cy="36000"/>
          </a:xfrm>
          <a:prstGeom prst="ellipse">
            <a:avLst/>
          </a:prstGeom>
          <a:solidFill>
            <a:srgbClr val="00FF00"/>
          </a:solidFill>
          <a:ln w="412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5" name="Ellipszis 14">
            <a:extLst>
              <a:ext uri="{FF2B5EF4-FFF2-40B4-BE49-F238E27FC236}">
                <a16:creationId xmlns:a16="http://schemas.microsoft.com/office/drawing/2014/main" id="{AEB24BD1-BB00-4767-ABCE-5E232F7CDFB8}"/>
              </a:ext>
            </a:extLst>
          </p:cNvPr>
          <p:cNvSpPr/>
          <p:nvPr/>
        </p:nvSpPr>
        <p:spPr>
          <a:xfrm>
            <a:off x="3274640" y="4273869"/>
            <a:ext cx="36000" cy="36000"/>
          </a:xfrm>
          <a:prstGeom prst="ellipse">
            <a:avLst/>
          </a:prstGeom>
          <a:solidFill>
            <a:srgbClr val="00FF00"/>
          </a:solidFill>
          <a:ln w="412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6" name="Ellipszis 15">
            <a:extLst>
              <a:ext uri="{FF2B5EF4-FFF2-40B4-BE49-F238E27FC236}">
                <a16:creationId xmlns:a16="http://schemas.microsoft.com/office/drawing/2014/main" id="{AF640813-D790-414B-BF7A-DCA6AC86F20A}"/>
              </a:ext>
            </a:extLst>
          </p:cNvPr>
          <p:cNvSpPr/>
          <p:nvPr/>
        </p:nvSpPr>
        <p:spPr>
          <a:xfrm>
            <a:off x="5589020" y="4273869"/>
            <a:ext cx="36000" cy="36000"/>
          </a:xfrm>
          <a:prstGeom prst="ellipse">
            <a:avLst/>
          </a:prstGeom>
          <a:solidFill>
            <a:srgbClr val="00FF00"/>
          </a:solidFill>
          <a:ln w="412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7" name="Ellipszis 16">
            <a:extLst>
              <a:ext uri="{FF2B5EF4-FFF2-40B4-BE49-F238E27FC236}">
                <a16:creationId xmlns:a16="http://schemas.microsoft.com/office/drawing/2014/main" id="{BB99958F-4075-4667-9377-54C1E637B0F3}"/>
              </a:ext>
            </a:extLst>
          </p:cNvPr>
          <p:cNvSpPr/>
          <p:nvPr/>
        </p:nvSpPr>
        <p:spPr>
          <a:xfrm>
            <a:off x="7796280" y="4209489"/>
            <a:ext cx="36000" cy="36000"/>
          </a:xfrm>
          <a:prstGeom prst="ellipse">
            <a:avLst/>
          </a:prstGeom>
          <a:solidFill>
            <a:srgbClr val="00FF00"/>
          </a:solidFill>
          <a:ln w="412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8" name="Ellipszis 17">
            <a:extLst>
              <a:ext uri="{FF2B5EF4-FFF2-40B4-BE49-F238E27FC236}">
                <a16:creationId xmlns:a16="http://schemas.microsoft.com/office/drawing/2014/main" id="{0829D72D-C532-4F05-9712-E5DADDF28F0C}"/>
              </a:ext>
            </a:extLst>
          </p:cNvPr>
          <p:cNvSpPr/>
          <p:nvPr/>
        </p:nvSpPr>
        <p:spPr>
          <a:xfrm>
            <a:off x="1033920" y="5711729"/>
            <a:ext cx="36000" cy="36000"/>
          </a:xfrm>
          <a:prstGeom prst="ellipse">
            <a:avLst/>
          </a:prstGeom>
          <a:solidFill>
            <a:srgbClr val="00FF00"/>
          </a:solidFill>
          <a:ln w="412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9" name="Ellipszis 18">
            <a:extLst>
              <a:ext uri="{FF2B5EF4-FFF2-40B4-BE49-F238E27FC236}">
                <a16:creationId xmlns:a16="http://schemas.microsoft.com/office/drawing/2014/main" id="{A2CCFE57-B6DE-456B-B2DC-4E08CF84EE1F}"/>
              </a:ext>
            </a:extLst>
          </p:cNvPr>
          <p:cNvSpPr/>
          <p:nvPr/>
        </p:nvSpPr>
        <p:spPr>
          <a:xfrm>
            <a:off x="3261720" y="5642269"/>
            <a:ext cx="36000" cy="36000"/>
          </a:xfrm>
          <a:prstGeom prst="ellipse">
            <a:avLst/>
          </a:prstGeom>
          <a:solidFill>
            <a:srgbClr val="00FF00"/>
          </a:solidFill>
          <a:ln w="412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20" name="Ellipszis 19">
            <a:extLst>
              <a:ext uri="{FF2B5EF4-FFF2-40B4-BE49-F238E27FC236}">
                <a16:creationId xmlns:a16="http://schemas.microsoft.com/office/drawing/2014/main" id="{308254A9-1EA9-4E8A-B26F-A0EFE3D3CC2C}"/>
              </a:ext>
            </a:extLst>
          </p:cNvPr>
          <p:cNvSpPr/>
          <p:nvPr/>
        </p:nvSpPr>
        <p:spPr>
          <a:xfrm>
            <a:off x="5542860" y="5665349"/>
            <a:ext cx="36000" cy="36000"/>
          </a:xfrm>
          <a:prstGeom prst="ellipse">
            <a:avLst/>
          </a:prstGeom>
          <a:solidFill>
            <a:srgbClr val="00FF00"/>
          </a:solidFill>
          <a:ln w="412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21" name="Ellipszis 20">
            <a:extLst>
              <a:ext uri="{FF2B5EF4-FFF2-40B4-BE49-F238E27FC236}">
                <a16:creationId xmlns:a16="http://schemas.microsoft.com/office/drawing/2014/main" id="{F5570EE2-9F81-4950-8C68-32608F421BFE}"/>
              </a:ext>
            </a:extLst>
          </p:cNvPr>
          <p:cNvSpPr/>
          <p:nvPr/>
        </p:nvSpPr>
        <p:spPr>
          <a:xfrm>
            <a:off x="7760280" y="5559889"/>
            <a:ext cx="36000" cy="36000"/>
          </a:xfrm>
          <a:prstGeom prst="ellipse">
            <a:avLst/>
          </a:prstGeom>
          <a:solidFill>
            <a:srgbClr val="00FF00"/>
          </a:solidFill>
          <a:ln w="412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cxnSp>
        <p:nvCxnSpPr>
          <p:cNvPr id="3" name="Egyenes összekötő 2">
            <a:extLst>
              <a:ext uri="{FF2B5EF4-FFF2-40B4-BE49-F238E27FC236}">
                <a16:creationId xmlns:a16="http://schemas.microsoft.com/office/drawing/2014/main" id="{6F16DA6F-E854-4853-B4B3-658975A49F11}"/>
              </a:ext>
            </a:extLst>
          </p:cNvPr>
          <p:cNvCxnSpPr>
            <a:cxnSpLocks/>
            <a:stCxn id="20" idx="2"/>
            <a:endCxn id="21" idx="2"/>
          </p:cNvCxnSpPr>
          <p:nvPr/>
        </p:nvCxnSpPr>
        <p:spPr>
          <a:xfrm flipV="1">
            <a:off x="5542860" y="5577889"/>
            <a:ext cx="2217420" cy="105460"/>
          </a:xfrm>
          <a:prstGeom prst="line">
            <a:avLst/>
          </a:prstGeom>
          <a:ln w="22225">
            <a:solidFill>
              <a:srgbClr val="00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gyenes összekötő 24">
            <a:extLst>
              <a:ext uri="{FF2B5EF4-FFF2-40B4-BE49-F238E27FC236}">
                <a16:creationId xmlns:a16="http://schemas.microsoft.com/office/drawing/2014/main" id="{571955A6-C4DA-4A53-ACC0-0726B8BCF764}"/>
              </a:ext>
            </a:extLst>
          </p:cNvPr>
          <p:cNvCxnSpPr>
            <a:cxnSpLocks/>
            <a:endCxn id="17" idx="2"/>
          </p:cNvCxnSpPr>
          <p:nvPr/>
        </p:nvCxnSpPr>
        <p:spPr>
          <a:xfrm flipV="1">
            <a:off x="5614860" y="4227489"/>
            <a:ext cx="2181420" cy="64380"/>
          </a:xfrm>
          <a:prstGeom prst="line">
            <a:avLst/>
          </a:prstGeom>
          <a:ln w="22225">
            <a:solidFill>
              <a:srgbClr val="00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gyenes összekötő 26">
            <a:extLst>
              <a:ext uri="{FF2B5EF4-FFF2-40B4-BE49-F238E27FC236}">
                <a16:creationId xmlns:a16="http://schemas.microsoft.com/office/drawing/2014/main" id="{CC0E34E6-4D06-4B10-B1E2-5CC49D8A697A}"/>
              </a:ext>
            </a:extLst>
          </p:cNvPr>
          <p:cNvCxnSpPr>
            <a:cxnSpLocks/>
            <a:stCxn id="11" idx="6"/>
            <a:endCxn id="10" idx="2"/>
          </p:cNvCxnSpPr>
          <p:nvPr/>
        </p:nvCxnSpPr>
        <p:spPr>
          <a:xfrm flipV="1">
            <a:off x="5596860" y="2828389"/>
            <a:ext cx="2181420" cy="46160"/>
          </a:xfrm>
          <a:prstGeom prst="line">
            <a:avLst/>
          </a:prstGeom>
          <a:ln w="22225">
            <a:solidFill>
              <a:srgbClr val="00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gyenes összekötő 28">
            <a:extLst>
              <a:ext uri="{FF2B5EF4-FFF2-40B4-BE49-F238E27FC236}">
                <a16:creationId xmlns:a16="http://schemas.microsoft.com/office/drawing/2014/main" id="{9BF115BC-7CEE-498B-B8F4-1E3A9684C114}"/>
              </a:ext>
            </a:extLst>
          </p:cNvPr>
          <p:cNvCxnSpPr>
            <a:cxnSpLocks/>
            <a:endCxn id="9" idx="2"/>
          </p:cNvCxnSpPr>
          <p:nvPr/>
        </p:nvCxnSpPr>
        <p:spPr>
          <a:xfrm flipV="1">
            <a:off x="5560860" y="1400909"/>
            <a:ext cx="2199420" cy="99916"/>
          </a:xfrm>
          <a:prstGeom prst="line">
            <a:avLst/>
          </a:prstGeom>
          <a:ln w="22225">
            <a:solidFill>
              <a:srgbClr val="00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gyenes összekötő 32">
            <a:extLst>
              <a:ext uri="{FF2B5EF4-FFF2-40B4-BE49-F238E27FC236}">
                <a16:creationId xmlns:a16="http://schemas.microsoft.com/office/drawing/2014/main" id="{D8695AE6-3EAD-4B24-BD3D-7834CA4F40B7}"/>
              </a:ext>
            </a:extLst>
          </p:cNvPr>
          <p:cNvCxnSpPr>
            <a:cxnSpLocks/>
            <a:endCxn id="8" idx="6"/>
          </p:cNvCxnSpPr>
          <p:nvPr/>
        </p:nvCxnSpPr>
        <p:spPr>
          <a:xfrm>
            <a:off x="3310640" y="1482825"/>
            <a:ext cx="2278380" cy="19904"/>
          </a:xfrm>
          <a:prstGeom prst="line">
            <a:avLst/>
          </a:prstGeom>
          <a:ln w="22225">
            <a:solidFill>
              <a:srgbClr val="00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gyenes összekötő 35">
            <a:extLst>
              <a:ext uri="{FF2B5EF4-FFF2-40B4-BE49-F238E27FC236}">
                <a16:creationId xmlns:a16="http://schemas.microsoft.com/office/drawing/2014/main" id="{AB27697D-B771-4B88-8A2B-C9C4ED45941C}"/>
              </a:ext>
            </a:extLst>
          </p:cNvPr>
          <p:cNvCxnSpPr>
            <a:cxnSpLocks/>
            <a:stCxn id="12" idx="2"/>
            <a:endCxn id="11" idx="2"/>
          </p:cNvCxnSpPr>
          <p:nvPr/>
        </p:nvCxnSpPr>
        <p:spPr>
          <a:xfrm flipV="1">
            <a:off x="3274640" y="2874549"/>
            <a:ext cx="2286220" cy="18000"/>
          </a:xfrm>
          <a:prstGeom prst="line">
            <a:avLst/>
          </a:prstGeom>
          <a:ln w="22225">
            <a:solidFill>
              <a:srgbClr val="00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gyenes összekötő 38">
            <a:extLst>
              <a:ext uri="{FF2B5EF4-FFF2-40B4-BE49-F238E27FC236}">
                <a16:creationId xmlns:a16="http://schemas.microsoft.com/office/drawing/2014/main" id="{2E329BF4-007A-4F03-ADC5-90CC71603071}"/>
              </a:ext>
            </a:extLst>
          </p:cNvPr>
          <p:cNvCxnSpPr>
            <a:cxnSpLocks/>
            <a:endCxn id="16" idx="2"/>
          </p:cNvCxnSpPr>
          <p:nvPr/>
        </p:nvCxnSpPr>
        <p:spPr>
          <a:xfrm>
            <a:off x="3281320" y="4291869"/>
            <a:ext cx="2307700" cy="0"/>
          </a:xfrm>
          <a:prstGeom prst="line">
            <a:avLst/>
          </a:prstGeom>
          <a:ln w="22225">
            <a:solidFill>
              <a:srgbClr val="00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gyenes összekötő 40">
            <a:extLst>
              <a:ext uri="{FF2B5EF4-FFF2-40B4-BE49-F238E27FC236}">
                <a16:creationId xmlns:a16="http://schemas.microsoft.com/office/drawing/2014/main" id="{36B6C662-42D3-41D3-8526-B665C98D9780}"/>
              </a:ext>
            </a:extLst>
          </p:cNvPr>
          <p:cNvCxnSpPr>
            <a:cxnSpLocks/>
            <a:endCxn id="20" idx="2"/>
          </p:cNvCxnSpPr>
          <p:nvPr/>
        </p:nvCxnSpPr>
        <p:spPr>
          <a:xfrm>
            <a:off x="3263900" y="5664618"/>
            <a:ext cx="2278960" cy="18731"/>
          </a:xfrm>
          <a:prstGeom prst="line">
            <a:avLst/>
          </a:prstGeom>
          <a:ln w="22225">
            <a:solidFill>
              <a:srgbClr val="00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gyenes összekötő 43">
            <a:extLst>
              <a:ext uri="{FF2B5EF4-FFF2-40B4-BE49-F238E27FC236}">
                <a16:creationId xmlns:a16="http://schemas.microsoft.com/office/drawing/2014/main" id="{3B279593-AE48-4C15-A5E6-46954A7EA610}"/>
              </a:ext>
            </a:extLst>
          </p:cNvPr>
          <p:cNvCxnSpPr>
            <a:cxnSpLocks/>
            <a:endCxn id="19" idx="2"/>
          </p:cNvCxnSpPr>
          <p:nvPr/>
        </p:nvCxnSpPr>
        <p:spPr>
          <a:xfrm flipV="1">
            <a:off x="1051920" y="5660269"/>
            <a:ext cx="2209800" cy="68730"/>
          </a:xfrm>
          <a:prstGeom prst="line">
            <a:avLst/>
          </a:prstGeom>
          <a:ln w="22225">
            <a:solidFill>
              <a:srgbClr val="00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gyenes összekötő 45">
            <a:extLst>
              <a:ext uri="{FF2B5EF4-FFF2-40B4-BE49-F238E27FC236}">
                <a16:creationId xmlns:a16="http://schemas.microsoft.com/office/drawing/2014/main" id="{7A147CF1-E8C1-434D-88C9-FE42394B017E}"/>
              </a:ext>
            </a:extLst>
          </p:cNvPr>
          <p:cNvCxnSpPr>
            <a:cxnSpLocks/>
            <a:endCxn id="15" idx="2"/>
          </p:cNvCxnSpPr>
          <p:nvPr/>
        </p:nvCxnSpPr>
        <p:spPr>
          <a:xfrm flipV="1">
            <a:off x="1058600" y="4291869"/>
            <a:ext cx="2216040" cy="33636"/>
          </a:xfrm>
          <a:prstGeom prst="line">
            <a:avLst/>
          </a:prstGeom>
          <a:ln w="22225">
            <a:solidFill>
              <a:srgbClr val="00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gyenes összekötő 47">
            <a:extLst>
              <a:ext uri="{FF2B5EF4-FFF2-40B4-BE49-F238E27FC236}">
                <a16:creationId xmlns:a16="http://schemas.microsoft.com/office/drawing/2014/main" id="{8A2F5EC6-8B14-49D3-A482-542BEBB1C66E}"/>
              </a:ext>
            </a:extLst>
          </p:cNvPr>
          <p:cNvCxnSpPr>
            <a:cxnSpLocks/>
            <a:endCxn id="12" idx="2"/>
          </p:cNvCxnSpPr>
          <p:nvPr/>
        </p:nvCxnSpPr>
        <p:spPr>
          <a:xfrm flipV="1">
            <a:off x="1048800" y="2892549"/>
            <a:ext cx="2225840" cy="11738"/>
          </a:xfrm>
          <a:prstGeom prst="line">
            <a:avLst/>
          </a:prstGeom>
          <a:ln w="22225">
            <a:solidFill>
              <a:srgbClr val="00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gyenes összekötő 49">
            <a:extLst>
              <a:ext uri="{FF2B5EF4-FFF2-40B4-BE49-F238E27FC236}">
                <a16:creationId xmlns:a16="http://schemas.microsoft.com/office/drawing/2014/main" id="{DAC60428-2CE4-46B3-8FA0-3562DB908939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1098080" y="1484729"/>
            <a:ext cx="2176560" cy="73056"/>
          </a:xfrm>
          <a:prstGeom prst="line">
            <a:avLst/>
          </a:prstGeom>
          <a:ln w="22225">
            <a:solidFill>
              <a:srgbClr val="00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0951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2E30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áblázat 5">
            <a:extLst>
              <a:ext uri="{FF2B5EF4-FFF2-40B4-BE49-F238E27FC236}">
                <a16:creationId xmlns:a16="http://schemas.microsoft.com/office/drawing/2014/main" id="{0E4B4D35-28BD-4D75-B3DD-4E46A669A5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1570037"/>
              </p:ext>
            </p:extLst>
          </p:nvPr>
        </p:nvGraphicFramePr>
        <p:xfrm>
          <a:off x="104399" y="1470542"/>
          <a:ext cx="8935201" cy="4959059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1842389">
                  <a:extLst>
                    <a:ext uri="{9D8B030D-6E8A-4147-A177-3AD203B41FA5}">
                      <a16:colId xmlns:a16="http://schemas.microsoft.com/office/drawing/2014/main" val="3469476646"/>
                    </a:ext>
                  </a:extLst>
                </a:gridCol>
                <a:gridCol w="1622495">
                  <a:extLst>
                    <a:ext uri="{9D8B030D-6E8A-4147-A177-3AD203B41FA5}">
                      <a16:colId xmlns:a16="http://schemas.microsoft.com/office/drawing/2014/main" val="1345486015"/>
                    </a:ext>
                  </a:extLst>
                </a:gridCol>
                <a:gridCol w="1784940">
                  <a:extLst>
                    <a:ext uri="{9D8B030D-6E8A-4147-A177-3AD203B41FA5}">
                      <a16:colId xmlns:a16="http://schemas.microsoft.com/office/drawing/2014/main" val="667648883"/>
                    </a:ext>
                  </a:extLst>
                </a:gridCol>
                <a:gridCol w="1952935">
                  <a:extLst>
                    <a:ext uri="{9D8B030D-6E8A-4147-A177-3AD203B41FA5}">
                      <a16:colId xmlns:a16="http://schemas.microsoft.com/office/drawing/2014/main" val="874414447"/>
                    </a:ext>
                  </a:extLst>
                </a:gridCol>
                <a:gridCol w="1732442">
                  <a:extLst>
                    <a:ext uri="{9D8B030D-6E8A-4147-A177-3AD203B41FA5}">
                      <a16:colId xmlns:a16="http://schemas.microsoft.com/office/drawing/2014/main" val="3570589822"/>
                    </a:ext>
                  </a:extLst>
                </a:gridCol>
              </a:tblGrid>
              <a:tr h="544645">
                <a:tc>
                  <a:txBody>
                    <a:bodyPr/>
                    <a:lstStyle/>
                    <a:p>
                      <a:r>
                        <a:rPr lang="hu-HU" sz="2400" b="1" i="0" u="none" strike="noStrike" cap="none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   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2E303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u="none" strike="noStrike" cap="none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sym typeface="Arial"/>
                        </a:rPr>
                        <a:t>Eredeti</a:t>
                      </a:r>
                      <a:endParaRPr lang="hu-HU" sz="2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Javasolt</a:t>
                      </a:r>
                      <a:endParaRPr lang="hu-HU" sz="2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u="none" strike="noStrike" cap="none" baseline="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sym typeface="Arial"/>
                        </a:rPr>
                        <a:t>Deshaker</a:t>
                      </a:r>
                      <a:endParaRPr lang="hu-HU" sz="2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u="none" strike="noStrike" cap="none" baseline="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sym typeface="Arial"/>
                        </a:rPr>
                        <a:t>OpenCV</a:t>
                      </a:r>
                      <a:endParaRPr lang="hu-HU" sz="2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767197"/>
                  </a:ext>
                </a:extLst>
              </a:tr>
              <a:tr h="601899">
                <a:tc>
                  <a:txBody>
                    <a:bodyPr/>
                    <a:lstStyle/>
                    <a:p>
                      <a:pPr algn="ctr"/>
                      <a:r>
                        <a:rPr lang="nb-NO" sz="2400" u="none" strike="noStrike" cap="none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sym typeface="Arial"/>
                        </a:rPr>
                        <a:t>MSE </a:t>
                      </a:r>
                      <a:r>
                        <a:rPr lang="hu-HU" sz="2400" u="none" strike="noStrike" cap="none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sym typeface="Arial"/>
                        </a:rPr>
                        <a:t>min</a:t>
                      </a:r>
                      <a:endParaRPr lang="hu-HU" sz="24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u="none" strike="noStrike" cap="none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sym typeface="Arial"/>
                        </a:rPr>
                        <a:t>101.15</a:t>
                      </a:r>
                      <a:endParaRPr lang="hu-HU" sz="24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b="1" u="none" strike="noStrike" cap="none" baseline="0" dirty="0">
                          <a:solidFill>
                            <a:srgbClr val="586D29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sym typeface="Arial"/>
                        </a:rPr>
                        <a:t>45.18</a:t>
                      </a:r>
                      <a:endParaRPr lang="hu-HU" sz="2400" b="1" dirty="0">
                        <a:solidFill>
                          <a:srgbClr val="586D29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u="none" strike="noStrike" cap="none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sym typeface="Arial"/>
                        </a:rPr>
                        <a:t>110.39</a:t>
                      </a:r>
                      <a:endParaRPr lang="hu-HU" sz="2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u="none" strike="noStrike" cap="none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sym typeface="Arial"/>
                        </a:rPr>
                        <a:t>56.84</a:t>
                      </a:r>
                      <a:endParaRPr lang="hu-HU" sz="24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1204349"/>
                  </a:ext>
                </a:extLst>
              </a:tr>
              <a:tr h="544645">
                <a:tc>
                  <a:txBody>
                    <a:bodyPr/>
                    <a:lstStyle/>
                    <a:p>
                      <a:pPr algn="ctr"/>
                      <a:r>
                        <a:rPr lang="nb-NO" sz="2400" u="none" strike="noStrike" cap="none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sym typeface="Arial"/>
                        </a:rPr>
                        <a:t>MSE </a:t>
                      </a:r>
                      <a:r>
                        <a:rPr lang="hu-HU" sz="2400" u="none" strike="noStrike" cap="none" baseline="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sym typeface="Arial"/>
                        </a:rPr>
                        <a:t>max</a:t>
                      </a:r>
                      <a:endParaRPr lang="hu-HU" sz="24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1343.77</a:t>
                      </a:r>
                      <a:endParaRPr lang="hu-HU" sz="24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969.68</a:t>
                      </a:r>
                      <a:endParaRPr lang="hu-HU" sz="2400" b="1" dirty="0">
                        <a:solidFill>
                          <a:schemeClr val="accent5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b="1" dirty="0">
                          <a:solidFill>
                            <a:srgbClr val="586D29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923.10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1355.55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4948031"/>
                  </a:ext>
                </a:extLst>
              </a:tr>
              <a:tr h="544645">
                <a:tc>
                  <a:txBody>
                    <a:bodyPr/>
                    <a:lstStyle/>
                    <a:p>
                      <a:pPr algn="ctr"/>
                      <a:r>
                        <a:rPr lang="nb-NO" sz="2400" u="none" strike="noStrike" cap="none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sym typeface="Arial"/>
                        </a:rPr>
                        <a:t>MSE </a:t>
                      </a:r>
                      <a:r>
                        <a:rPr lang="hu-HU" sz="2400" u="none" strike="noStrike" cap="none" baseline="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sym typeface="Arial"/>
                        </a:rPr>
                        <a:t>med</a:t>
                      </a:r>
                      <a:endParaRPr lang="hu-HU" sz="24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743.85</a:t>
                      </a:r>
                      <a:endParaRPr lang="hu-HU" sz="24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b="1" dirty="0">
                          <a:solidFill>
                            <a:srgbClr val="586D29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380.58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396.01</a:t>
                      </a:r>
                      <a:endParaRPr lang="hu-HU" sz="2400" b="1" dirty="0">
                        <a:solidFill>
                          <a:schemeClr val="accent5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529.48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66679531"/>
                  </a:ext>
                </a:extLst>
              </a:tr>
              <a:tr h="544645">
                <a:tc>
                  <a:txBody>
                    <a:bodyPr/>
                    <a:lstStyle/>
                    <a:p>
                      <a:pPr algn="ctr"/>
                      <a:r>
                        <a:rPr lang="nb-NO" sz="2400" u="none" strike="noStrike" cap="none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sym typeface="Arial"/>
                        </a:rPr>
                        <a:t>MSE avg</a:t>
                      </a:r>
                      <a:endParaRPr lang="hu-HU" sz="24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731.50</a:t>
                      </a:r>
                      <a:endParaRPr lang="hu-HU" sz="24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b="1" dirty="0">
                          <a:solidFill>
                            <a:srgbClr val="586D29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398.44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403.29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539.16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3235985"/>
                  </a:ext>
                </a:extLst>
              </a:tr>
              <a:tr h="544645">
                <a:tc>
                  <a:txBody>
                    <a:bodyPr/>
                    <a:lstStyle/>
                    <a:p>
                      <a:pPr algn="ctr"/>
                      <a:r>
                        <a:rPr lang="hu-HU" sz="2400" u="none" strike="noStrike" cap="none" baseline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sym typeface="Arial"/>
                        </a:rPr>
                        <a:t>PSNR min</a:t>
                      </a:r>
                      <a:endParaRPr lang="hu-HU" sz="24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16.68</a:t>
                      </a:r>
                      <a:endParaRPr lang="hu-HU" sz="24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18.26</a:t>
                      </a:r>
                      <a:endParaRPr lang="hu-HU" sz="2400" b="1" dirty="0">
                        <a:solidFill>
                          <a:schemeClr val="accent5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b="1" dirty="0">
                          <a:solidFill>
                            <a:srgbClr val="586D29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18.48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16.81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3221801"/>
                  </a:ext>
                </a:extLst>
              </a:tr>
              <a:tr h="544645">
                <a:tc>
                  <a:txBody>
                    <a:bodyPr/>
                    <a:lstStyle/>
                    <a:p>
                      <a:pPr algn="ctr"/>
                      <a:r>
                        <a:rPr lang="hu-HU" sz="24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PSNR </a:t>
                      </a:r>
                      <a:r>
                        <a:rPr lang="hu-HU" sz="2400" b="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max</a:t>
                      </a:r>
                      <a:endParaRPr lang="hu-HU" sz="24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b="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28.08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b="1" dirty="0">
                          <a:solidFill>
                            <a:srgbClr val="586D29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31.58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27.70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30.58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3382415"/>
                  </a:ext>
                </a:extLst>
              </a:tr>
              <a:tr h="544645">
                <a:tc>
                  <a:txBody>
                    <a:bodyPr/>
                    <a:lstStyle/>
                    <a:p>
                      <a:pPr algn="ctr"/>
                      <a:r>
                        <a:rPr lang="hu-HU" sz="24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PSNR </a:t>
                      </a:r>
                      <a:r>
                        <a:rPr lang="hu-HU" sz="2400" b="0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med</a:t>
                      </a:r>
                      <a:endParaRPr lang="hu-HU" sz="24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b="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19.42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b="1" dirty="0">
                          <a:solidFill>
                            <a:srgbClr val="586D29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22.33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22.15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20.89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1847737"/>
                  </a:ext>
                </a:extLst>
              </a:tr>
              <a:tr h="544645">
                <a:tc>
                  <a:txBody>
                    <a:bodyPr/>
                    <a:lstStyle/>
                    <a:p>
                      <a:pPr algn="ctr"/>
                      <a:r>
                        <a:rPr lang="hu-HU" sz="24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ITF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b="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19.68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b="1" dirty="0">
                          <a:solidFill>
                            <a:srgbClr val="586D29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22.66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22.32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4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21.15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134746"/>
                  </a:ext>
                </a:extLst>
              </a:tr>
            </a:tbl>
          </a:graphicData>
        </a:graphic>
      </p:graphicFrame>
      <p:sp>
        <p:nvSpPr>
          <p:cNvPr id="8" name="Cím 1">
            <a:extLst>
              <a:ext uri="{FF2B5EF4-FFF2-40B4-BE49-F238E27FC236}">
                <a16:creationId xmlns:a16="http://schemas.microsoft.com/office/drawing/2014/main" id="{885BBBD7-9115-4B89-9DA1-67AF3E3F1641}"/>
              </a:ext>
            </a:extLst>
          </p:cNvPr>
          <p:cNvSpPr txBox="1">
            <a:spLocks/>
          </p:cNvSpPr>
          <p:nvPr/>
        </p:nvSpPr>
        <p:spPr>
          <a:xfrm>
            <a:off x="0" y="449509"/>
            <a:ext cx="9144000" cy="986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algn="ctr"/>
            <a:r>
              <a:rPr lang="hu-H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Kvantitatív értékelés </a:t>
            </a:r>
            <a:br>
              <a:rPr lang="hu-H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hu-HU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Street1 felvétel</a:t>
            </a:r>
          </a:p>
        </p:txBody>
      </p:sp>
    </p:spTree>
    <p:extLst>
      <p:ext uri="{BB962C8B-B14F-4D97-AF65-F5344CB8AC3E}">
        <p14:creationId xmlns:p14="http://schemas.microsoft.com/office/powerpoint/2010/main" val="9023629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2E30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1BDBE5D-1F77-4415-A0A7-0A77C4052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87157"/>
            <a:ext cx="9144000" cy="986003"/>
          </a:xfrm>
        </p:spPr>
        <p:txBody>
          <a:bodyPr/>
          <a:lstStyle/>
          <a:p>
            <a:pPr algn="ctr"/>
            <a:r>
              <a:rPr lang="hu-H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Kvantitatív értékelés </a:t>
            </a:r>
            <a:br>
              <a:rPr lang="hu-H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hu-HU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Street1 felvétel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302EE60-812E-4A16-9EBE-59AF975A5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22469"/>
            <a:ext cx="4651801" cy="3497866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B155FE1D-9D55-4B35-941D-23895DD7D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2299" y="2022470"/>
            <a:ext cx="4811701" cy="3497866"/>
          </a:xfrm>
          <a:prstGeom prst="rect">
            <a:avLst/>
          </a:prstGeom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51A580E0-D81F-4BBF-92C4-A4C22F5A6797}"/>
              </a:ext>
            </a:extLst>
          </p:cNvPr>
          <p:cNvSpPr txBox="1"/>
          <p:nvPr/>
        </p:nvSpPr>
        <p:spPr>
          <a:xfrm>
            <a:off x="8000999" y="2077485"/>
            <a:ext cx="1807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– </a:t>
            </a:r>
            <a:r>
              <a:rPr lang="hu-HU" dirty="0"/>
              <a:t>eredeti</a:t>
            </a:r>
          </a:p>
          <a:p>
            <a:r>
              <a:rPr lang="en-US" dirty="0">
                <a:solidFill>
                  <a:srgbClr val="0000CC"/>
                </a:solidFill>
              </a:rPr>
              <a:t>– </a:t>
            </a:r>
            <a:r>
              <a:rPr lang="hu-HU" dirty="0"/>
              <a:t>javasolt</a:t>
            </a:r>
          </a:p>
          <a:p>
            <a:r>
              <a:rPr lang="en-US" dirty="0">
                <a:solidFill>
                  <a:srgbClr val="00FF00"/>
                </a:solidFill>
              </a:rPr>
              <a:t>– </a:t>
            </a:r>
            <a:r>
              <a:rPr lang="en-US" dirty="0" err="1"/>
              <a:t>Deshaker</a:t>
            </a:r>
            <a:endParaRPr lang="en-US" dirty="0"/>
          </a:p>
          <a:p>
            <a:r>
              <a:rPr lang="en-US" dirty="0">
                <a:solidFill>
                  <a:srgbClr val="FF00FF"/>
                </a:solidFill>
              </a:rPr>
              <a:t>–</a:t>
            </a:r>
            <a:r>
              <a:rPr lang="hu-HU" dirty="0"/>
              <a:t> </a:t>
            </a:r>
            <a:r>
              <a:rPr lang="hu-HU" dirty="0" err="1"/>
              <a:t>OpenCV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13159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2E30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1BDBE5D-1F77-4415-A0A7-0A77C4052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9" y="685480"/>
            <a:ext cx="6858000" cy="459900"/>
          </a:xfrm>
        </p:spPr>
        <p:txBody>
          <a:bodyPr/>
          <a:lstStyle/>
          <a:p>
            <a:pPr algn="ctr"/>
            <a:r>
              <a:rPr lang="hu-H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Kvantitatív értékelés</a:t>
            </a:r>
          </a:p>
        </p:txBody>
      </p:sp>
      <p:graphicFrame>
        <p:nvGraphicFramePr>
          <p:cNvPr id="6" name="Táblázat 5">
            <a:extLst>
              <a:ext uri="{FF2B5EF4-FFF2-40B4-BE49-F238E27FC236}">
                <a16:creationId xmlns:a16="http://schemas.microsoft.com/office/drawing/2014/main" id="{0E4B4D35-28BD-4D75-B3DD-4E46A669A5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896842"/>
              </p:ext>
            </p:extLst>
          </p:nvPr>
        </p:nvGraphicFramePr>
        <p:xfrm>
          <a:off x="93599" y="1512000"/>
          <a:ext cx="8956801" cy="452880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2829601">
                  <a:extLst>
                    <a:ext uri="{9D8B030D-6E8A-4147-A177-3AD203B41FA5}">
                      <a16:colId xmlns:a16="http://schemas.microsoft.com/office/drawing/2014/main" val="2469289655"/>
                    </a:ext>
                  </a:extLst>
                </a:gridCol>
                <a:gridCol w="1332000">
                  <a:extLst>
                    <a:ext uri="{9D8B030D-6E8A-4147-A177-3AD203B41FA5}">
                      <a16:colId xmlns:a16="http://schemas.microsoft.com/office/drawing/2014/main" val="3469476646"/>
                    </a:ext>
                  </a:extLst>
                </a:gridCol>
                <a:gridCol w="1044000">
                  <a:extLst>
                    <a:ext uri="{9D8B030D-6E8A-4147-A177-3AD203B41FA5}">
                      <a16:colId xmlns:a16="http://schemas.microsoft.com/office/drawing/2014/main" val="1345486015"/>
                    </a:ext>
                  </a:extLst>
                </a:gridCol>
                <a:gridCol w="1224000">
                  <a:extLst>
                    <a:ext uri="{9D8B030D-6E8A-4147-A177-3AD203B41FA5}">
                      <a16:colId xmlns:a16="http://schemas.microsoft.com/office/drawing/2014/main" val="667648883"/>
                    </a:ext>
                  </a:extLst>
                </a:gridCol>
                <a:gridCol w="1339200">
                  <a:extLst>
                    <a:ext uri="{9D8B030D-6E8A-4147-A177-3AD203B41FA5}">
                      <a16:colId xmlns:a16="http://schemas.microsoft.com/office/drawing/2014/main" val="874414447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570589822"/>
                    </a:ext>
                  </a:extLst>
                </a:gridCol>
              </a:tblGrid>
              <a:tr h="502435">
                <a:tc>
                  <a:txBody>
                    <a:bodyPr/>
                    <a:lstStyle/>
                    <a:p>
                      <a:endParaRPr lang="hu-HU" sz="2000" b="1" i="0" u="none" strike="noStrike" cap="none" baseline="0" dirty="0">
                        <a:solidFill>
                          <a:schemeClr val="bg1"/>
                        </a:solidFill>
                        <a:latin typeface="Quicksand" panose="020B0604020202020204" charset="-18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2E3037"/>
                    </a:solidFill>
                  </a:tcPr>
                </a:tc>
                <a:tc>
                  <a:txBody>
                    <a:bodyPr/>
                    <a:lstStyle/>
                    <a:p>
                      <a:endParaRPr lang="hu-HU" sz="2000" b="1" i="0" u="none" strike="noStrike" cap="none" baseline="0" dirty="0">
                        <a:solidFill>
                          <a:schemeClr val="bg1"/>
                        </a:solidFill>
                        <a:latin typeface="Quicksand" panose="020B0604020202020204" charset="-18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2E303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b="1" i="0" u="none" strike="noStrike" cap="none" baseline="0" dirty="0">
                          <a:solidFill>
                            <a:schemeClr val="lt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Eredeti</a:t>
                      </a:r>
                      <a:endParaRPr lang="hu-HU" sz="20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Javasolt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b="1" i="0" u="none" strike="noStrike" cap="none" baseline="0" dirty="0" err="1">
                          <a:solidFill>
                            <a:schemeClr val="lt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Deshaker</a:t>
                      </a:r>
                      <a:endParaRPr lang="hu-HU" sz="20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sz="2000" b="1" i="0" u="none" strike="noStrike" cap="none" baseline="0" dirty="0" err="1">
                          <a:solidFill>
                            <a:schemeClr val="lt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OpenCV</a:t>
                      </a:r>
                      <a:endParaRPr lang="hu-HU" sz="20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0767197"/>
                  </a:ext>
                </a:extLst>
              </a:tr>
              <a:tr h="805273">
                <a:tc>
                  <a:txBody>
                    <a:bodyPr/>
                    <a:lstStyle/>
                    <a:p>
                      <a:r>
                        <a:rPr lang="nb-NO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Street1 (738 fr</a:t>
                      </a:r>
                      <a:r>
                        <a:rPr lang="hu-HU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am</a:t>
                      </a:r>
                      <a:r>
                        <a:rPr lang="nb-NO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es)</a:t>
                      </a:r>
                      <a:endParaRPr lang="hu-HU" sz="20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MSE avg</a:t>
                      </a:r>
                      <a:endParaRPr lang="hu-HU" sz="2000" b="0" i="0" u="none" strike="noStrike" cap="none" baseline="0" dirty="0">
                        <a:solidFill>
                          <a:schemeClr val="dk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  <a:ea typeface="+mn-ea"/>
                        <a:cs typeface="+mn-cs"/>
                        <a:sym typeface="Arial"/>
                      </a:endParaRP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hu-HU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ITF</a:t>
                      </a:r>
                      <a:endParaRPr lang="hu-HU" sz="20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hu-HU" sz="2000" b="0" i="0" u="none" strike="noStrike" cap="none" baseline="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731.50</a:t>
                      </a:r>
                    </a:p>
                    <a:p>
                      <a:pPr algn="r"/>
                      <a:r>
                        <a:rPr lang="hu-HU" sz="2000" b="0" i="0" u="none" strike="noStrike" cap="none" baseline="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19.68</a:t>
                      </a:r>
                      <a:endParaRPr lang="hu-HU" sz="20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hu-HU" sz="2000" b="1" i="0" u="none" strike="noStrike" cap="none" baseline="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398.44</a:t>
                      </a:r>
                    </a:p>
                    <a:p>
                      <a:pPr algn="r"/>
                      <a:r>
                        <a:rPr lang="hu-HU" sz="2000" b="1" i="0" u="none" strike="noStrike" cap="none" baseline="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22.66</a:t>
                      </a:r>
                      <a:endParaRPr lang="hu-HU" sz="2000" b="1" dirty="0">
                        <a:solidFill>
                          <a:schemeClr val="accent5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hu-HU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403.29</a:t>
                      </a:r>
                    </a:p>
                    <a:p>
                      <a:pPr algn="r"/>
                      <a:r>
                        <a:rPr lang="hu-HU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22.32</a:t>
                      </a:r>
                      <a:endParaRPr lang="hu-HU" sz="20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hu-HU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539.16</a:t>
                      </a:r>
                    </a:p>
                    <a:p>
                      <a:pPr algn="r"/>
                      <a:r>
                        <a:rPr lang="hu-HU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21.15</a:t>
                      </a:r>
                      <a:endParaRPr lang="hu-HU" sz="20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1204349"/>
                  </a:ext>
                </a:extLst>
              </a:tr>
              <a:tr h="805273">
                <a:tc>
                  <a:txBody>
                    <a:bodyPr/>
                    <a:lstStyle/>
                    <a:p>
                      <a:r>
                        <a:rPr lang="hu-HU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Street2 (1026 </a:t>
                      </a:r>
                      <a:r>
                        <a:rPr lang="hu-HU" sz="2000" b="0" i="0" u="none" strike="noStrike" cap="none" baseline="0" dirty="0" err="1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frames</a:t>
                      </a:r>
                      <a:r>
                        <a:rPr lang="hu-HU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)</a:t>
                      </a:r>
                      <a:endParaRPr lang="hu-HU" sz="20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MSE avg</a:t>
                      </a:r>
                      <a:endParaRPr lang="hu-HU" sz="2000" b="0" i="0" u="none" strike="noStrike" cap="none" baseline="0" dirty="0">
                        <a:solidFill>
                          <a:schemeClr val="dk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  <a:ea typeface="+mn-ea"/>
                        <a:cs typeface="+mn-cs"/>
                        <a:sym typeface="Arial"/>
                      </a:endParaRP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hu-HU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ITF</a:t>
                      </a:r>
                      <a:endParaRPr lang="hu-HU" sz="20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hu-HU" sz="20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512.93</a:t>
                      </a:r>
                    </a:p>
                    <a:p>
                      <a:pPr algn="r"/>
                      <a:r>
                        <a:rPr lang="hu-HU" sz="20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21.29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hu-HU" sz="2000" b="1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297.34</a:t>
                      </a:r>
                    </a:p>
                    <a:p>
                      <a:pPr algn="r"/>
                      <a:r>
                        <a:rPr lang="hu-HU" sz="2000" b="1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23.80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hu-HU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356.34</a:t>
                      </a:r>
                    </a:p>
                    <a:p>
                      <a:pPr algn="r"/>
                      <a:r>
                        <a:rPr lang="hu-HU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23.00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hu-HU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296.62</a:t>
                      </a:r>
                    </a:p>
                    <a:p>
                      <a:pPr algn="r"/>
                      <a:r>
                        <a:rPr lang="hu-HU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22.49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4948031"/>
                  </a:ext>
                </a:extLst>
              </a:tr>
              <a:tr h="805273">
                <a:tc>
                  <a:txBody>
                    <a:bodyPr/>
                    <a:lstStyle/>
                    <a:p>
                      <a:r>
                        <a:rPr lang="hu-HU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Street3 (998 </a:t>
                      </a:r>
                      <a:r>
                        <a:rPr lang="hu-HU" sz="2000" b="0" i="0" u="none" strike="noStrike" cap="none" baseline="0" dirty="0" err="1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frames</a:t>
                      </a:r>
                      <a:r>
                        <a:rPr lang="hu-HU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)</a:t>
                      </a:r>
                      <a:endParaRPr lang="hu-HU" sz="20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MSE avg</a:t>
                      </a:r>
                      <a:endParaRPr lang="hu-HU" sz="2000" b="0" i="0" u="none" strike="noStrike" cap="none" baseline="0" dirty="0">
                        <a:solidFill>
                          <a:schemeClr val="dk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  <a:ea typeface="+mn-ea"/>
                        <a:cs typeface="+mn-cs"/>
                        <a:sym typeface="Arial"/>
                      </a:endParaRP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hu-HU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ITF</a:t>
                      </a:r>
                      <a:endParaRPr lang="hu-HU" sz="20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hu-HU" sz="20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409.07</a:t>
                      </a:r>
                    </a:p>
                    <a:p>
                      <a:pPr algn="r"/>
                      <a:r>
                        <a:rPr lang="hu-HU" sz="20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22.40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hu-HU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263.56</a:t>
                      </a:r>
                    </a:p>
                    <a:p>
                      <a:pPr algn="r"/>
                      <a:r>
                        <a:rPr lang="hu-HU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24.66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hu-HU" sz="2000" b="1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236.98</a:t>
                      </a:r>
                    </a:p>
                    <a:p>
                      <a:pPr algn="r"/>
                      <a:r>
                        <a:rPr lang="hu-HU" sz="2000" b="1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25.06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hu-HU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306.67</a:t>
                      </a:r>
                    </a:p>
                    <a:p>
                      <a:pPr algn="r"/>
                      <a:r>
                        <a:rPr lang="hu-HU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23.77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66679531"/>
                  </a:ext>
                </a:extLst>
              </a:tr>
              <a:tr h="805273">
                <a:tc>
                  <a:txBody>
                    <a:bodyPr/>
                    <a:lstStyle/>
                    <a:p>
                      <a:r>
                        <a:rPr lang="hu-HU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Street3 (998 </a:t>
                      </a:r>
                      <a:r>
                        <a:rPr lang="hu-HU" sz="2000" b="0" i="0" u="none" strike="noStrike" cap="none" baseline="0" dirty="0" err="1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frames</a:t>
                      </a:r>
                      <a:r>
                        <a:rPr lang="hu-HU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)</a:t>
                      </a:r>
                      <a:endParaRPr lang="hu-HU" sz="20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MSE avg</a:t>
                      </a:r>
                      <a:endParaRPr lang="hu-HU" sz="2000" b="0" i="0" u="none" strike="noStrike" cap="none" baseline="0" dirty="0">
                        <a:solidFill>
                          <a:schemeClr val="dk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  <a:ea typeface="+mn-ea"/>
                        <a:cs typeface="+mn-cs"/>
                        <a:sym typeface="Arial"/>
                      </a:endParaRP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hu-HU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ITF</a:t>
                      </a:r>
                      <a:endParaRPr lang="hu-HU" sz="20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hu-HU" sz="20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884.42</a:t>
                      </a:r>
                    </a:p>
                    <a:p>
                      <a:pPr algn="r"/>
                      <a:r>
                        <a:rPr lang="hu-HU" sz="20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18.92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hu-HU" sz="2000" b="1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474.53</a:t>
                      </a:r>
                    </a:p>
                    <a:p>
                      <a:pPr algn="r"/>
                      <a:r>
                        <a:rPr lang="hu-HU" sz="2000" b="1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21.72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hu-HU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516.77</a:t>
                      </a:r>
                    </a:p>
                    <a:p>
                      <a:pPr algn="r"/>
                      <a:r>
                        <a:rPr lang="hu-HU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21.52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hu-HU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652.85</a:t>
                      </a:r>
                    </a:p>
                    <a:p>
                      <a:pPr algn="r"/>
                      <a:r>
                        <a:rPr lang="hu-HU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20.39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3235985"/>
                  </a:ext>
                </a:extLst>
              </a:tr>
              <a:tr h="805273">
                <a:tc>
                  <a:txBody>
                    <a:bodyPr/>
                    <a:lstStyle/>
                    <a:p>
                      <a:r>
                        <a:rPr lang="hu-HU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Street5 (607 </a:t>
                      </a:r>
                      <a:r>
                        <a:rPr lang="hu-HU" sz="2000" b="0" i="0" u="none" strike="noStrike" cap="none" baseline="0" dirty="0" err="1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frames</a:t>
                      </a:r>
                      <a:r>
                        <a:rPr lang="hu-HU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)</a:t>
                      </a:r>
                      <a:endParaRPr lang="hu-HU" sz="20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MSE avg</a:t>
                      </a:r>
                      <a:endParaRPr lang="hu-HU" sz="2000" b="0" i="0" u="none" strike="noStrike" cap="none" baseline="0" dirty="0">
                        <a:solidFill>
                          <a:schemeClr val="dk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  <a:ea typeface="+mn-ea"/>
                        <a:cs typeface="+mn-cs"/>
                        <a:sym typeface="Arial"/>
                      </a:endParaRP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hu-HU" sz="2000" b="0" i="0" u="none" strike="noStrike" cap="none" baseline="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  <a:ea typeface="+mn-ea"/>
                          <a:cs typeface="+mn-cs"/>
                          <a:sym typeface="Arial"/>
                        </a:rPr>
                        <a:t>ITF</a:t>
                      </a:r>
                      <a:endParaRPr lang="hu-HU" sz="2000" b="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Quicksand" panose="020B0604020202020204" charset="-18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hu-HU" sz="20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528.67</a:t>
                      </a:r>
                    </a:p>
                    <a:p>
                      <a:pPr algn="r"/>
                      <a:r>
                        <a:rPr lang="hu-HU" sz="20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21.31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hu-HU" sz="2000" b="1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235.66</a:t>
                      </a:r>
                    </a:p>
                    <a:p>
                      <a:pPr algn="r"/>
                      <a:r>
                        <a:rPr lang="hu-HU" sz="2000" b="1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25.73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hu-HU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230.03</a:t>
                      </a:r>
                    </a:p>
                    <a:p>
                      <a:pPr algn="r"/>
                      <a:r>
                        <a:rPr lang="hu-HU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25.11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hu-HU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411.21</a:t>
                      </a:r>
                    </a:p>
                    <a:p>
                      <a:pPr algn="r"/>
                      <a:r>
                        <a:rPr lang="hu-HU" sz="20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Quicksand" panose="020B0604020202020204" charset="-18"/>
                        </a:rPr>
                        <a:t>22.56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2218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10579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7BC3A88-4669-4F87-9BA6-89CBE65364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5174" y="1839777"/>
            <a:ext cx="6767100" cy="709800"/>
          </a:xfrm>
        </p:spPr>
        <p:txBody>
          <a:bodyPr/>
          <a:lstStyle/>
          <a:p>
            <a:r>
              <a:rPr lang="hu-H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Összefoglalás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854865F-5D71-431F-9171-1B27D70BF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4001" y="2716957"/>
            <a:ext cx="6845264" cy="2664225"/>
          </a:xfrm>
        </p:spPr>
        <p:txBody>
          <a:bodyPr/>
          <a:lstStyle/>
          <a:p>
            <a:pPr algn="just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chemeClr val="bg1"/>
                </a:solidFill>
              </a:rPr>
              <a:t>2D ponthalmaz regisztrációs módszer </a:t>
            </a:r>
          </a:p>
          <a:p>
            <a:pPr algn="just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chemeClr val="bg1"/>
                </a:solidFill>
              </a:rPr>
              <a:t>Egyszerűsített </a:t>
            </a:r>
            <a:r>
              <a:rPr lang="hu-HU" sz="2400" dirty="0" err="1">
                <a:solidFill>
                  <a:schemeClr val="bg1"/>
                </a:solidFill>
              </a:rPr>
              <a:t>affin</a:t>
            </a:r>
            <a:r>
              <a:rPr lang="hu-HU" sz="2400" dirty="0">
                <a:solidFill>
                  <a:schemeClr val="bg1"/>
                </a:solidFill>
              </a:rPr>
              <a:t> kameramodell négy paraméterrel: skálázás, eltolás, forgatás</a:t>
            </a:r>
          </a:p>
          <a:p>
            <a:pPr algn="just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chemeClr val="bg1"/>
                </a:solidFill>
              </a:rPr>
              <a:t>Video stabilizáló algoritmus ponthalmaz regisztrációval</a:t>
            </a:r>
          </a:p>
          <a:p>
            <a:pPr algn="just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chemeClr val="bg1"/>
                </a:solidFill>
              </a:rPr>
              <a:t>Kvantitatív és kvalitatív tesztek</a:t>
            </a:r>
          </a:p>
          <a:p>
            <a:pPr algn="just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chemeClr val="bg1"/>
                </a:solidFill>
              </a:rPr>
              <a:t>Összehasonlítás más algoritmusokkal</a:t>
            </a:r>
          </a:p>
          <a:p>
            <a:pPr algn="just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chemeClr val="bg1"/>
                </a:solidFill>
              </a:rPr>
              <a:t>Konklúzió: pontos és robosztus módszer</a:t>
            </a:r>
          </a:p>
        </p:txBody>
      </p:sp>
      <p:cxnSp>
        <p:nvCxnSpPr>
          <p:cNvPr id="5" name="Egyenes összekötő 4">
            <a:extLst>
              <a:ext uri="{FF2B5EF4-FFF2-40B4-BE49-F238E27FC236}">
                <a16:creationId xmlns:a16="http://schemas.microsoft.com/office/drawing/2014/main" id="{D4DCDDDF-3DA4-478C-9931-F59669B6AAD8}"/>
              </a:ext>
            </a:extLst>
          </p:cNvPr>
          <p:cNvCxnSpPr>
            <a:cxnSpLocks/>
            <a:endCxn id="6" idx="4"/>
          </p:cNvCxnSpPr>
          <p:nvPr/>
        </p:nvCxnSpPr>
        <p:spPr>
          <a:xfrm>
            <a:off x="756000" y="-44250"/>
            <a:ext cx="0" cy="426070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Csoportba foglalás 10">
            <a:extLst>
              <a:ext uri="{FF2B5EF4-FFF2-40B4-BE49-F238E27FC236}">
                <a16:creationId xmlns:a16="http://schemas.microsoft.com/office/drawing/2014/main" id="{1633DD0C-89B5-407E-9FD7-730F1FC9560A}"/>
              </a:ext>
            </a:extLst>
          </p:cNvPr>
          <p:cNvGrpSpPr/>
          <p:nvPr/>
        </p:nvGrpSpPr>
        <p:grpSpPr>
          <a:xfrm>
            <a:off x="193248" y="3112250"/>
            <a:ext cx="1125503" cy="1104200"/>
            <a:chOff x="192087" y="2277082"/>
            <a:chExt cx="1125503" cy="1104200"/>
          </a:xfrm>
        </p:grpSpPr>
        <p:sp>
          <p:nvSpPr>
            <p:cNvPr id="6" name="Ellipszis 5">
              <a:extLst>
                <a:ext uri="{FF2B5EF4-FFF2-40B4-BE49-F238E27FC236}">
                  <a16:creationId xmlns:a16="http://schemas.microsoft.com/office/drawing/2014/main" id="{7B66A239-8AE3-4520-B452-1E46EAC3BAE1}"/>
                </a:ext>
              </a:extLst>
            </p:cNvPr>
            <p:cNvSpPr/>
            <p:nvPr/>
          </p:nvSpPr>
          <p:spPr>
            <a:xfrm>
              <a:off x="192087" y="2277082"/>
              <a:ext cx="1125503" cy="1104200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 w="412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4" name="Szövegdoboz 3">
              <a:extLst>
                <a:ext uri="{FF2B5EF4-FFF2-40B4-BE49-F238E27FC236}">
                  <a16:creationId xmlns:a16="http://schemas.microsoft.com/office/drawing/2014/main" id="{8C5C31D7-266C-4A6A-85C2-B4FB4FA81AE5}"/>
                </a:ext>
              </a:extLst>
            </p:cNvPr>
            <p:cNvSpPr txBox="1"/>
            <p:nvPr/>
          </p:nvSpPr>
          <p:spPr>
            <a:xfrm>
              <a:off x="430838" y="2444461"/>
              <a:ext cx="648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4400" b="1" dirty="0">
                  <a:solidFill>
                    <a:schemeClr val="accent3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reestyle Script" panose="030804020302050B0404" pitchFamily="66" charset="0"/>
                  <a:cs typeface="Calibri Light" panose="020F0302020204030204" pitchFamily="34" charset="0"/>
                </a:rPr>
                <a:t>∑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247120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lcím 2">
            <a:extLst>
              <a:ext uri="{FF2B5EF4-FFF2-40B4-BE49-F238E27FC236}">
                <a16:creationId xmlns:a16="http://schemas.microsoft.com/office/drawing/2014/main" id="{4854865F-5D71-431F-9171-1B27D70BF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4000" y="2884337"/>
            <a:ext cx="7421383" cy="2664225"/>
          </a:xfrm>
        </p:spPr>
        <p:txBody>
          <a:bodyPr/>
          <a:lstStyle/>
          <a:p>
            <a:pPr algn="just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chemeClr val="bg1"/>
                </a:solidFill>
              </a:rPr>
              <a:t>2D ponthalmaz regisztrációs módszer </a:t>
            </a:r>
          </a:p>
          <a:p>
            <a:pPr algn="just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chemeClr val="bg1"/>
                </a:solidFill>
              </a:rPr>
              <a:t>Egyszerűsített </a:t>
            </a:r>
            <a:r>
              <a:rPr lang="hu-HU" sz="2000" dirty="0" err="1">
                <a:solidFill>
                  <a:schemeClr val="bg1"/>
                </a:solidFill>
              </a:rPr>
              <a:t>affin</a:t>
            </a:r>
            <a:r>
              <a:rPr lang="hu-HU" sz="2000" dirty="0">
                <a:solidFill>
                  <a:schemeClr val="bg1"/>
                </a:solidFill>
              </a:rPr>
              <a:t> kameramodell négy paraméterrel: skálázás, eltolás, forgatás</a:t>
            </a:r>
          </a:p>
          <a:p>
            <a:pPr algn="just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chemeClr val="bg1"/>
                </a:solidFill>
              </a:rPr>
              <a:t>Video stabilizáló algoritmus ponthalmaz regisztrációval</a:t>
            </a:r>
          </a:p>
          <a:p>
            <a:pPr algn="just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chemeClr val="bg1"/>
                </a:solidFill>
              </a:rPr>
              <a:t>Kvantitatív és kvalitatív tesztek</a:t>
            </a:r>
          </a:p>
          <a:p>
            <a:pPr algn="just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chemeClr val="bg1"/>
                </a:solidFill>
              </a:rPr>
              <a:t>Összehasonlítás más algoritmusokkal</a:t>
            </a:r>
          </a:p>
          <a:p>
            <a:pPr algn="just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chemeClr val="bg1"/>
                </a:solidFill>
              </a:rPr>
              <a:t>Konklúzió: pontos és robosztus módszer</a:t>
            </a:r>
          </a:p>
        </p:txBody>
      </p:sp>
      <p:cxnSp>
        <p:nvCxnSpPr>
          <p:cNvPr id="5" name="Egyenes összekötő 4">
            <a:extLst>
              <a:ext uri="{FF2B5EF4-FFF2-40B4-BE49-F238E27FC236}">
                <a16:creationId xmlns:a16="http://schemas.microsoft.com/office/drawing/2014/main" id="{D4DCDDDF-3DA4-478C-9931-F59669B6AAD8}"/>
              </a:ext>
            </a:extLst>
          </p:cNvPr>
          <p:cNvCxnSpPr>
            <a:cxnSpLocks/>
            <a:endCxn id="6" idx="4"/>
          </p:cNvCxnSpPr>
          <p:nvPr/>
        </p:nvCxnSpPr>
        <p:spPr>
          <a:xfrm>
            <a:off x="756000" y="-44250"/>
            <a:ext cx="0" cy="426070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Csoportba foglalás 10">
            <a:extLst>
              <a:ext uri="{FF2B5EF4-FFF2-40B4-BE49-F238E27FC236}">
                <a16:creationId xmlns:a16="http://schemas.microsoft.com/office/drawing/2014/main" id="{1633DD0C-89B5-407E-9FD7-730F1FC9560A}"/>
              </a:ext>
            </a:extLst>
          </p:cNvPr>
          <p:cNvGrpSpPr/>
          <p:nvPr/>
        </p:nvGrpSpPr>
        <p:grpSpPr>
          <a:xfrm>
            <a:off x="157301" y="3112250"/>
            <a:ext cx="1268378" cy="1104200"/>
            <a:chOff x="156140" y="2277082"/>
            <a:chExt cx="1268378" cy="1104200"/>
          </a:xfrm>
        </p:grpSpPr>
        <p:sp>
          <p:nvSpPr>
            <p:cNvPr id="6" name="Ellipszis 5">
              <a:extLst>
                <a:ext uri="{FF2B5EF4-FFF2-40B4-BE49-F238E27FC236}">
                  <a16:creationId xmlns:a16="http://schemas.microsoft.com/office/drawing/2014/main" id="{7B66A239-8AE3-4520-B452-1E46EAC3BAE1}"/>
                </a:ext>
              </a:extLst>
            </p:cNvPr>
            <p:cNvSpPr/>
            <p:nvPr/>
          </p:nvSpPr>
          <p:spPr>
            <a:xfrm>
              <a:off x="192087" y="2277082"/>
              <a:ext cx="1125503" cy="11042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412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4" name="Szövegdoboz 3">
              <a:extLst>
                <a:ext uri="{FF2B5EF4-FFF2-40B4-BE49-F238E27FC236}">
                  <a16:creationId xmlns:a16="http://schemas.microsoft.com/office/drawing/2014/main" id="{8C5C31D7-266C-4A6A-85C2-B4FB4FA81AE5}"/>
                </a:ext>
              </a:extLst>
            </p:cNvPr>
            <p:cNvSpPr txBox="1"/>
            <p:nvPr/>
          </p:nvSpPr>
          <p:spPr>
            <a:xfrm>
              <a:off x="156140" y="2507801"/>
              <a:ext cx="126837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4000" b="1" dirty="0">
                  <a:solidFill>
                    <a:schemeClr val="accent5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Freestyle Script" panose="030804020302050B0404" pitchFamily="66" charset="0"/>
                  <a:cs typeface="Calibri Light" panose="020F0302020204030204" pitchFamily="34" charset="0"/>
                </a:rPr>
                <a:t>Q&amp;A?</a:t>
              </a:r>
            </a:p>
          </p:txBody>
        </p:sp>
      </p:grpSp>
      <p:sp>
        <p:nvSpPr>
          <p:cNvPr id="8" name="Cím 1">
            <a:extLst>
              <a:ext uri="{FF2B5EF4-FFF2-40B4-BE49-F238E27FC236}">
                <a16:creationId xmlns:a16="http://schemas.microsoft.com/office/drawing/2014/main" id="{9C14744B-E92D-4983-92E4-9A32FFFE22DE}"/>
              </a:ext>
            </a:extLst>
          </p:cNvPr>
          <p:cNvSpPr txBox="1">
            <a:spLocks/>
          </p:cNvSpPr>
          <p:nvPr/>
        </p:nvSpPr>
        <p:spPr>
          <a:xfrm>
            <a:off x="917780" y="957048"/>
            <a:ext cx="8069064" cy="1400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3000"/>
              <a:buFont typeface="Quicksand"/>
              <a:buNone/>
              <a:defRPr sz="30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3000"/>
              <a:buFont typeface="Quicksand"/>
              <a:buNone/>
              <a:defRPr sz="30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3000"/>
              <a:buFont typeface="Quicksand"/>
              <a:buNone/>
              <a:defRPr sz="30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3000"/>
              <a:buFont typeface="Quicksand"/>
              <a:buNone/>
              <a:defRPr sz="30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3000"/>
              <a:buFont typeface="Quicksand"/>
              <a:buNone/>
              <a:defRPr sz="30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3000"/>
              <a:buFont typeface="Quicksand"/>
              <a:buNone/>
              <a:defRPr sz="30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3000"/>
              <a:buFont typeface="Quicksand"/>
              <a:buNone/>
              <a:defRPr sz="30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3000"/>
              <a:buFont typeface="Quicksand"/>
              <a:buNone/>
              <a:defRPr sz="30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3000"/>
              <a:buFont typeface="Quicksand"/>
              <a:buNone/>
              <a:defRPr sz="30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hu-HU" sz="5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Köszönöm a figyelmet!</a:t>
            </a:r>
          </a:p>
        </p:txBody>
      </p:sp>
    </p:spTree>
    <p:extLst>
      <p:ext uri="{BB962C8B-B14F-4D97-AF65-F5344CB8AC3E}">
        <p14:creationId xmlns:p14="http://schemas.microsoft.com/office/powerpoint/2010/main" val="3602599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2E30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7BC3A88-4669-4F87-9BA6-89CBE65364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5010" y="435504"/>
            <a:ext cx="6767100" cy="709800"/>
          </a:xfrm>
        </p:spPr>
        <p:txBody>
          <a:bodyPr/>
          <a:lstStyle/>
          <a:p>
            <a:r>
              <a:rPr lang="hu-H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Motiváció</a:t>
            </a:r>
          </a:p>
        </p:txBody>
      </p:sp>
      <p:cxnSp>
        <p:nvCxnSpPr>
          <p:cNvPr id="5" name="Egyenes összekötő 4">
            <a:extLst>
              <a:ext uri="{FF2B5EF4-FFF2-40B4-BE49-F238E27FC236}">
                <a16:creationId xmlns:a16="http://schemas.microsoft.com/office/drawing/2014/main" id="{D4DCDDDF-3DA4-478C-9931-F59669B6AAD8}"/>
              </a:ext>
            </a:extLst>
          </p:cNvPr>
          <p:cNvCxnSpPr/>
          <p:nvPr/>
        </p:nvCxnSpPr>
        <p:spPr>
          <a:xfrm>
            <a:off x="756000" y="-44250"/>
            <a:ext cx="0" cy="750960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llipszis 5">
            <a:extLst>
              <a:ext uri="{FF2B5EF4-FFF2-40B4-BE49-F238E27FC236}">
                <a16:creationId xmlns:a16="http://schemas.microsoft.com/office/drawing/2014/main" id="{7B66A239-8AE3-4520-B452-1E46EAC3BAE1}"/>
              </a:ext>
            </a:extLst>
          </p:cNvPr>
          <p:cNvSpPr/>
          <p:nvPr/>
        </p:nvSpPr>
        <p:spPr>
          <a:xfrm>
            <a:off x="219600" y="736320"/>
            <a:ext cx="1072800" cy="11042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grpSp>
        <p:nvGrpSpPr>
          <p:cNvPr id="11" name="Shape 473">
            <a:extLst>
              <a:ext uri="{FF2B5EF4-FFF2-40B4-BE49-F238E27FC236}">
                <a16:creationId xmlns:a16="http://schemas.microsoft.com/office/drawing/2014/main" id="{FF6B7B27-1028-4B64-8B3C-5CB06EB2AE5A}"/>
              </a:ext>
            </a:extLst>
          </p:cNvPr>
          <p:cNvGrpSpPr/>
          <p:nvPr/>
        </p:nvGrpSpPr>
        <p:grpSpPr>
          <a:xfrm>
            <a:off x="419398" y="952282"/>
            <a:ext cx="673203" cy="696652"/>
            <a:chOff x="3951850" y="2985350"/>
            <a:chExt cx="407950" cy="416500"/>
          </a:xfrm>
        </p:grpSpPr>
        <p:sp>
          <p:nvSpPr>
            <p:cNvPr id="12" name="Shape 474">
              <a:extLst>
                <a:ext uri="{FF2B5EF4-FFF2-40B4-BE49-F238E27FC236}">
                  <a16:creationId xmlns:a16="http://schemas.microsoft.com/office/drawing/2014/main" id="{5F97F87E-FEC2-4055-B51F-E7BF86D80879}"/>
                </a:ext>
              </a:extLst>
            </p:cNvPr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38100" cap="rnd" cmpd="sng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475">
              <a:extLst>
                <a:ext uri="{FF2B5EF4-FFF2-40B4-BE49-F238E27FC236}">
                  <a16:creationId xmlns:a16="http://schemas.microsoft.com/office/drawing/2014/main" id="{EE536747-7C75-4996-99F5-9EF89CE0CE83}"/>
                </a:ext>
              </a:extLst>
            </p:cNvPr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38100" cap="rnd" cmpd="sng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476">
              <a:extLst>
                <a:ext uri="{FF2B5EF4-FFF2-40B4-BE49-F238E27FC236}">
                  <a16:creationId xmlns:a16="http://schemas.microsoft.com/office/drawing/2014/main" id="{D96195F5-1FC0-4837-981A-C5E8146D7DAB}"/>
                </a:ext>
              </a:extLst>
            </p:cNvPr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38100" cap="rnd" cmpd="sng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477">
              <a:extLst>
                <a:ext uri="{FF2B5EF4-FFF2-40B4-BE49-F238E27FC236}">
                  <a16:creationId xmlns:a16="http://schemas.microsoft.com/office/drawing/2014/main" id="{8889F6D7-4742-4482-8F0B-4E62942A90B0}"/>
                </a:ext>
              </a:extLst>
            </p:cNvPr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38100" cap="rnd" cmpd="sng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Ellipszis 15">
            <a:extLst>
              <a:ext uri="{FF2B5EF4-FFF2-40B4-BE49-F238E27FC236}">
                <a16:creationId xmlns:a16="http://schemas.microsoft.com/office/drawing/2014/main" id="{68AFE0EE-3318-46FF-BC22-05A2D7CBFEBA}"/>
              </a:ext>
            </a:extLst>
          </p:cNvPr>
          <p:cNvSpPr/>
          <p:nvPr/>
        </p:nvSpPr>
        <p:spPr>
          <a:xfrm>
            <a:off x="3906491" y="1520580"/>
            <a:ext cx="2160000" cy="216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7" name="Ellipszis 16">
            <a:extLst>
              <a:ext uri="{FF2B5EF4-FFF2-40B4-BE49-F238E27FC236}">
                <a16:creationId xmlns:a16="http://schemas.microsoft.com/office/drawing/2014/main" id="{0F2041EE-DB3A-4CB6-A650-EB80E7C3381B}"/>
              </a:ext>
            </a:extLst>
          </p:cNvPr>
          <p:cNvSpPr/>
          <p:nvPr/>
        </p:nvSpPr>
        <p:spPr>
          <a:xfrm>
            <a:off x="1251246" y="1520580"/>
            <a:ext cx="2160000" cy="2160000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8" name="Ellipszis 17">
            <a:extLst>
              <a:ext uri="{FF2B5EF4-FFF2-40B4-BE49-F238E27FC236}">
                <a16:creationId xmlns:a16="http://schemas.microsoft.com/office/drawing/2014/main" id="{58101ECB-F414-4E5D-9E24-EEC2EC388CD2}"/>
              </a:ext>
            </a:extLst>
          </p:cNvPr>
          <p:cNvSpPr/>
          <p:nvPr/>
        </p:nvSpPr>
        <p:spPr>
          <a:xfrm>
            <a:off x="6561736" y="1520580"/>
            <a:ext cx="2160000" cy="216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4F9C9AED-B78E-48D9-9693-F0839C3C484E}"/>
              </a:ext>
            </a:extLst>
          </p:cNvPr>
          <p:cNvSpPr txBox="1"/>
          <p:nvPr/>
        </p:nvSpPr>
        <p:spPr>
          <a:xfrm>
            <a:off x="1104914" y="4055856"/>
            <a:ext cx="7763153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hu-HU" sz="2400" dirty="0">
                <a:solidFill>
                  <a:schemeClr val="accent3">
                    <a:lumMod val="60000"/>
                    <a:lumOff val="40000"/>
                  </a:schemeClr>
                </a:solidFill>
                <a:latin typeface="Quicksand" panose="020B0604020202020204" charset="-18"/>
              </a:rPr>
              <a:t>Feladat</a:t>
            </a:r>
            <a:r>
              <a:rPr lang="hu-HU" sz="2400" dirty="0">
                <a:solidFill>
                  <a:schemeClr val="bg1"/>
                </a:solidFill>
                <a:latin typeface="Quicksand" panose="020B0604020202020204" charset="-18"/>
              </a:rPr>
              <a:t>: mozgás leírása + mozgáskompenzáció</a:t>
            </a:r>
          </a:p>
          <a:p>
            <a:pPr>
              <a:spcAft>
                <a:spcPts val="1200"/>
              </a:spcAft>
            </a:pPr>
            <a:r>
              <a:rPr lang="hu-HU" sz="2400" dirty="0">
                <a:solidFill>
                  <a:schemeClr val="accent3">
                    <a:lumMod val="60000"/>
                    <a:lumOff val="40000"/>
                  </a:schemeClr>
                </a:solidFill>
                <a:latin typeface="Quicksand" panose="020B0604020202020204" charset="-18"/>
              </a:rPr>
              <a:t>Elterjedt módszerek</a:t>
            </a:r>
            <a:r>
              <a:rPr lang="hu-HU" sz="2400" dirty="0">
                <a:solidFill>
                  <a:schemeClr val="bg1"/>
                </a:solidFill>
                <a:latin typeface="Quicksand" panose="020B0604020202020204" charset="-18"/>
              </a:rPr>
              <a:t>: </a:t>
            </a:r>
          </a:p>
          <a:p>
            <a:pPr marL="1073150" lvl="3" indent="-342900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chemeClr val="bg1"/>
                </a:solidFill>
                <a:latin typeface="Quicksand" panose="020B0604020202020204" charset="-18"/>
              </a:rPr>
              <a:t>képi alapú (pl.: </a:t>
            </a:r>
            <a:r>
              <a:rPr lang="hu-HU" sz="2400" dirty="0" err="1">
                <a:solidFill>
                  <a:schemeClr val="bg1"/>
                </a:solidFill>
                <a:latin typeface="Quicksand" panose="020B0604020202020204" charset="-18"/>
              </a:rPr>
              <a:t>optical</a:t>
            </a:r>
            <a:r>
              <a:rPr lang="hu-HU" sz="2400" dirty="0">
                <a:solidFill>
                  <a:schemeClr val="bg1"/>
                </a:solidFill>
                <a:latin typeface="Quicksand" panose="020B0604020202020204" charset="-18"/>
              </a:rPr>
              <a:t> flow) vagy </a:t>
            </a:r>
            <a:r>
              <a:rPr lang="hu-HU" sz="2400" dirty="0" err="1">
                <a:solidFill>
                  <a:schemeClr val="bg1"/>
                </a:solidFill>
                <a:latin typeface="Quicksand" panose="020B0604020202020204" charset="-18"/>
              </a:rPr>
              <a:t>feature</a:t>
            </a:r>
            <a:r>
              <a:rPr lang="hu-HU" sz="2400" dirty="0">
                <a:solidFill>
                  <a:schemeClr val="bg1"/>
                </a:solidFill>
                <a:latin typeface="Quicksand" panose="020B0604020202020204" charset="-18"/>
              </a:rPr>
              <a:t> pont alapú (pl.: SIFT, SURF, FAST) mozgáskövetés</a:t>
            </a:r>
          </a:p>
          <a:p>
            <a:pPr marL="1073150" lvl="3" indent="-342900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chemeClr val="bg1"/>
                </a:solidFill>
                <a:latin typeface="Quicksand" panose="020B0604020202020204" charset="-18"/>
              </a:rPr>
              <a:t>simítás különböző szűrőkkel</a:t>
            </a:r>
          </a:p>
          <a:p>
            <a:pPr marL="342900" indent="-342900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hu-HU" sz="2400" dirty="0">
              <a:solidFill>
                <a:schemeClr val="bg1"/>
              </a:solidFill>
              <a:latin typeface="Quicksand" panose="020B060402020202020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4074293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7BC3A88-4669-4F87-9BA6-89CBE65364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3460" y="582121"/>
            <a:ext cx="6767100" cy="709800"/>
          </a:xfrm>
        </p:spPr>
        <p:txBody>
          <a:bodyPr/>
          <a:lstStyle/>
          <a:p>
            <a:r>
              <a:rPr lang="hu-H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Javasolt módszer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854865F-5D71-431F-9171-1B27D70BF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6921" y="1443038"/>
            <a:ext cx="7450280" cy="2706175"/>
          </a:xfrm>
        </p:spPr>
        <p:txBody>
          <a:bodyPr/>
          <a:lstStyle/>
          <a:p>
            <a:pPr marL="452438" indent="-363538" algn="just">
              <a:spcAft>
                <a:spcPts val="1200"/>
              </a:spcAft>
              <a:buSzPct val="100000"/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SIFT feature </a:t>
            </a:r>
            <a:r>
              <a:rPr lang="hu-HU" sz="2400" dirty="0">
                <a:solidFill>
                  <a:schemeClr val="bg1"/>
                </a:solidFill>
              </a:rPr>
              <a:t>pontok detektálása és </a:t>
            </a:r>
            <a:r>
              <a:rPr lang="hu-HU" sz="2400" dirty="0" err="1">
                <a:solidFill>
                  <a:schemeClr val="bg1"/>
                </a:solidFill>
              </a:rPr>
              <a:t>matchelése</a:t>
            </a:r>
            <a:r>
              <a:rPr lang="hu-HU" sz="2400" dirty="0">
                <a:solidFill>
                  <a:schemeClr val="bg1"/>
                </a:solidFill>
              </a:rPr>
              <a:t> a képeken</a:t>
            </a:r>
          </a:p>
          <a:p>
            <a:pPr algn="just">
              <a:spcAft>
                <a:spcPts val="1200"/>
              </a:spcAft>
              <a:buSzPct val="100000"/>
              <a:buAutoNum type="arabicPeriod"/>
            </a:pPr>
            <a:r>
              <a:rPr lang="hu-HU" sz="2400" dirty="0">
                <a:solidFill>
                  <a:schemeClr val="bg1"/>
                </a:solidFill>
              </a:rPr>
              <a:t>Robosztus pontpályák számítása</a:t>
            </a:r>
            <a:endParaRPr lang="en-US" sz="2400" dirty="0">
              <a:solidFill>
                <a:schemeClr val="bg1"/>
              </a:solidFill>
            </a:endParaRPr>
          </a:p>
          <a:p>
            <a:pPr algn="just">
              <a:spcAft>
                <a:spcPts val="1200"/>
              </a:spcAft>
              <a:buSzPct val="100000"/>
              <a:buFont typeface="+mj-lt"/>
              <a:buAutoNum type="arabicPeriod"/>
            </a:pPr>
            <a:r>
              <a:rPr lang="hu-HU" sz="2400" dirty="0">
                <a:solidFill>
                  <a:schemeClr val="bg1"/>
                </a:solidFill>
              </a:rPr>
              <a:t>Ponthalmazok regisztrációja 2D mozgás becsléshez a képek közt</a:t>
            </a:r>
          </a:p>
          <a:p>
            <a:pPr algn="just">
              <a:spcAft>
                <a:spcPts val="1200"/>
              </a:spcAft>
              <a:buSzPct val="100000"/>
              <a:buFont typeface="+mj-lt"/>
              <a:buAutoNum type="arabicPeriod"/>
            </a:pPr>
            <a:r>
              <a:rPr lang="hu-HU" sz="2400" dirty="0">
                <a:solidFill>
                  <a:schemeClr val="bg1"/>
                </a:solidFill>
              </a:rPr>
              <a:t>Alul-áteresztő </a:t>
            </a:r>
            <a:r>
              <a:rPr lang="hu-HU" sz="2400" dirty="0" err="1">
                <a:solidFill>
                  <a:schemeClr val="bg1"/>
                </a:solidFill>
              </a:rPr>
              <a:t>szűró</a:t>
            </a:r>
            <a:r>
              <a:rPr lang="hu-HU" sz="2400" dirty="0">
                <a:solidFill>
                  <a:schemeClr val="bg1"/>
                </a:solidFill>
              </a:rPr>
              <a:t> a zajos mozgás szűréséhez, simításához </a:t>
            </a:r>
          </a:p>
          <a:p>
            <a:pPr algn="just">
              <a:spcAft>
                <a:spcPts val="1200"/>
              </a:spcAft>
              <a:buSzPct val="100000"/>
              <a:buFont typeface="+mj-lt"/>
              <a:buAutoNum type="arabicPeriod"/>
            </a:pPr>
            <a:r>
              <a:rPr lang="hu-HU" sz="2400" dirty="0">
                <a:solidFill>
                  <a:schemeClr val="bg1"/>
                </a:solidFill>
              </a:rPr>
              <a:t>Az eredeti és a simított transzformációk különbségének számítása </a:t>
            </a:r>
            <a:r>
              <a:rPr lang="hu-HU" sz="2400" dirty="0" err="1">
                <a:solidFill>
                  <a:schemeClr val="bg1"/>
                </a:solidFill>
              </a:rPr>
              <a:t>képpáronként</a:t>
            </a:r>
            <a:endParaRPr lang="hu-HU" sz="2400" dirty="0">
              <a:solidFill>
                <a:schemeClr val="bg1"/>
              </a:solidFill>
            </a:endParaRPr>
          </a:p>
          <a:p>
            <a:pPr algn="just">
              <a:spcAft>
                <a:spcPts val="1200"/>
              </a:spcAft>
              <a:buSzPct val="100000"/>
              <a:buFont typeface="+mj-lt"/>
              <a:buAutoNum type="arabicPeriod"/>
            </a:pPr>
            <a:r>
              <a:rPr lang="hu-HU" sz="2400" dirty="0">
                <a:solidFill>
                  <a:schemeClr val="bg1"/>
                </a:solidFill>
              </a:rPr>
              <a:t>A stabilizált képek számítása és összefűzése a stabilizált videó elkészítéséhez</a:t>
            </a:r>
          </a:p>
        </p:txBody>
      </p:sp>
      <p:cxnSp>
        <p:nvCxnSpPr>
          <p:cNvPr id="5" name="Egyenes összekötő 4">
            <a:extLst>
              <a:ext uri="{FF2B5EF4-FFF2-40B4-BE49-F238E27FC236}">
                <a16:creationId xmlns:a16="http://schemas.microsoft.com/office/drawing/2014/main" id="{D4DCDDDF-3DA4-478C-9931-F59669B6AAD8}"/>
              </a:ext>
            </a:extLst>
          </p:cNvPr>
          <p:cNvCxnSpPr/>
          <p:nvPr/>
        </p:nvCxnSpPr>
        <p:spPr>
          <a:xfrm>
            <a:off x="756000" y="-44250"/>
            <a:ext cx="0" cy="750960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llipszis 5">
            <a:extLst>
              <a:ext uri="{FF2B5EF4-FFF2-40B4-BE49-F238E27FC236}">
                <a16:creationId xmlns:a16="http://schemas.microsoft.com/office/drawing/2014/main" id="{7B66A239-8AE3-4520-B452-1E46EAC3BAE1}"/>
              </a:ext>
            </a:extLst>
          </p:cNvPr>
          <p:cNvSpPr/>
          <p:nvPr/>
        </p:nvSpPr>
        <p:spPr>
          <a:xfrm>
            <a:off x="219600" y="1552100"/>
            <a:ext cx="1072800" cy="11042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grpSp>
        <p:nvGrpSpPr>
          <p:cNvPr id="7" name="Shape 470">
            <a:extLst>
              <a:ext uri="{FF2B5EF4-FFF2-40B4-BE49-F238E27FC236}">
                <a16:creationId xmlns:a16="http://schemas.microsoft.com/office/drawing/2014/main" id="{A920AA27-1CB9-445B-BEAA-7F31BBC36413}"/>
              </a:ext>
            </a:extLst>
          </p:cNvPr>
          <p:cNvGrpSpPr/>
          <p:nvPr/>
        </p:nvGrpSpPr>
        <p:grpSpPr>
          <a:xfrm>
            <a:off x="316800" y="1760582"/>
            <a:ext cx="849600" cy="644218"/>
            <a:chOff x="5247525" y="3007275"/>
            <a:chExt cx="517575" cy="384825"/>
          </a:xfrm>
        </p:grpSpPr>
        <p:sp>
          <p:nvSpPr>
            <p:cNvPr id="8" name="Shape 471">
              <a:extLst>
                <a:ext uri="{FF2B5EF4-FFF2-40B4-BE49-F238E27FC236}">
                  <a16:creationId xmlns:a16="http://schemas.microsoft.com/office/drawing/2014/main" id="{6B181380-CE14-4AF2-9936-D8E11300A43E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38100" cap="rnd" cmpd="sng">
              <a:solidFill>
                <a:schemeClr val="accent5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Shape 472">
              <a:extLst>
                <a:ext uri="{FF2B5EF4-FFF2-40B4-BE49-F238E27FC236}">
                  <a16:creationId xmlns:a16="http://schemas.microsoft.com/office/drawing/2014/main" id="{5DB2835A-04CE-4C8A-B2A4-D4FA9FB547B8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38100" cap="rnd" cmpd="sng">
              <a:solidFill>
                <a:schemeClr val="accent5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1374868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7BC3A88-4669-4F87-9BA6-89CBE65364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8888" y="310473"/>
            <a:ext cx="7595676" cy="709800"/>
          </a:xfrm>
        </p:spPr>
        <p:txBody>
          <a:bodyPr/>
          <a:lstStyle/>
          <a:p>
            <a:r>
              <a:rPr lang="hu-HU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Robosztus pontpályák SIFT kulcspontokkal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Alcím 2">
                <a:extLst>
                  <a:ext uri="{FF2B5EF4-FFF2-40B4-BE49-F238E27FC236}">
                    <a16:creationId xmlns:a16="http://schemas.microsoft.com/office/drawing/2014/main" id="{4854865F-5D71-431F-9171-1B27D70BF743}"/>
                  </a:ext>
                </a:extLst>
              </p:cNvPr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361234" y="1020273"/>
                <a:ext cx="7363972" cy="4964155"/>
              </a:xfrm>
            </p:spPr>
            <p:txBody>
              <a:bodyPr/>
              <a:lstStyle/>
              <a:p>
                <a:pPr marL="495300" indent="-457200">
                  <a:buAutoNum type="arabicPeriod"/>
                </a:pPr>
                <a:r>
                  <a:rPr lang="hu-HU" sz="2200" dirty="0">
                    <a:solidFill>
                      <a:schemeClr val="bg1"/>
                    </a:solidFill>
                  </a:rPr>
                  <a:t>SIFT jellemző pontok </a:t>
                </a:r>
                <a:r>
                  <a:rPr lang="hu-HU" sz="2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detektálása</a:t>
                </a:r>
                <a:r>
                  <a:rPr lang="hu-HU" sz="2200" dirty="0">
                    <a:solidFill>
                      <a:schemeClr val="bg1"/>
                    </a:solidFill>
                  </a:rPr>
                  <a:t> </a:t>
                </a:r>
                <a:r>
                  <a:rPr lang="hu-HU" sz="2200" dirty="0" err="1">
                    <a:solidFill>
                      <a:schemeClr val="bg1"/>
                    </a:solidFill>
                  </a:rPr>
                  <a:t>képkockántként</a:t>
                </a:r>
                <a:endParaRPr lang="hu-HU" sz="2200" dirty="0">
                  <a:solidFill>
                    <a:schemeClr val="bg1"/>
                  </a:solidFill>
                </a:endParaRPr>
              </a:p>
              <a:p>
                <a:pPr marL="984250" lvl="1" indent="-488950"/>
                <a:r>
                  <a:rPr lang="hu-HU" dirty="0">
                    <a:solidFill>
                      <a:schemeClr val="bg1"/>
                    </a:solidFill>
                  </a:rPr>
                  <a:t>	Az első </a:t>
                </a:r>
                <a:r>
                  <a:rPr lang="hu-HU" dirty="0" err="1">
                    <a:solidFill>
                      <a:schemeClr val="bg1"/>
                    </a:solidFill>
                  </a:rPr>
                  <a:t>képminden</a:t>
                </a:r>
                <a:r>
                  <a:rPr lang="hu-HU" dirty="0">
                    <a:solidFill>
                      <a:schemeClr val="bg1"/>
                    </a:solidFill>
                  </a:rPr>
                  <a:t> kulcspontja egy befejezetlen </a:t>
                </a:r>
                <a:r>
                  <a:rPr lang="hu-HU" dirty="0" err="1">
                    <a:solidFill>
                      <a:schemeClr val="bg1"/>
                    </a:solidFill>
                  </a:rPr>
                  <a:t>trajektória</a:t>
                </a:r>
                <a:r>
                  <a:rPr lang="hu-HU" dirty="0">
                    <a:solidFill>
                      <a:schemeClr val="bg1"/>
                    </a:solidFill>
                  </a:rPr>
                  <a:t> kezdőpontja </a:t>
                </a:r>
              </a:p>
              <a:p>
                <a:pPr marL="527050" indent="-488950">
                  <a:spcBef>
                    <a:spcPts val="1200"/>
                  </a:spcBef>
                  <a:buFont typeface="+mj-lt"/>
                  <a:buAutoNum type="arabicPeriod"/>
                </a:pPr>
                <a:r>
                  <a:rPr lang="hu-HU" sz="2200" dirty="0">
                    <a:solidFill>
                      <a:schemeClr val="bg1"/>
                    </a:solidFill>
                  </a:rPr>
                  <a:t>A pontok </a:t>
                </a:r>
                <a:r>
                  <a:rPr lang="hu-HU" sz="2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megfeleltetése</a:t>
                </a:r>
                <a:r>
                  <a:rPr lang="hu-HU" sz="2200" dirty="0">
                    <a:solidFill>
                      <a:schemeClr val="bg1"/>
                    </a:solidFill>
                  </a:rPr>
                  <a:t> az előző kép nyílt </a:t>
                </a:r>
                <a:r>
                  <a:rPr lang="hu-HU" sz="2200" dirty="0" err="1">
                    <a:solidFill>
                      <a:schemeClr val="bg1"/>
                    </a:solidFill>
                  </a:rPr>
                  <a:t>trajektóriáihoz</a:t>
                </a:r>
                <a:endParaRPr lang="hu-HU" sz="2200" dirty="0">
                  <a:solidFill>
                    <a:schemeClr val="bg1"/>
                  </a:solidFill>
                </a:endParaRPr>
              </a:p>
              <a:p>
                <a:pPr marL="984250" lvl="1" indent="0"/>
                <a:r>
                  <a:rPr lang="hu-HU" dirty="0">
                    <a:solidFill>
                      <a:schemeClr val="bg1"/>
                    </a:solidFill>
                  </a:rPr>
                  <a:t>FLANN – 2 legközelebbi szomszédos pont </a:t>
                </a:r>
              </a:p>
              <a:p>
                <a:pPr>
                  <a:spcBef>
                    <a:spcPts val="1800"/>
                  </a:spcBef>
                  <a:buFont typeface="+mj-lt"/>
                  <a:buAutoNum type="arabicPeriod"/>
                </a:pPr>
                <a:r>
                  <a:rPr lang="hu-HU" sz="2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Megkötések</a:t>
                </a:r>
                <a:r>
                  <a:rPr lang="hu-HU" dirty="0">
                    <a:solidFill>
                      <a:schemeClr val="bg1"/>
                    </a:solidFill>
                  </a:rPr>
                  <a:t> : </a:t>
                </a:r>
              </a:p>
              <a:p>
                <a:pPr lvl="3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hu-HU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hu-HU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hu-HU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hu-HU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hu-HU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&lt;0.75</m:t>
                    </m:r>
                    <m:sSub>
                      <m:sSubPr>
                        <m:ctrlPr>
                          <a:rPr lang="hu-HU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hu-HU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hu-HU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hu-HU" dirty="0">
                  <a:solidFill>
                    <a:schemeClr val="bg1"/>
                  </a:solidFill>
                </a:endParaRPr>
              </a:p>
              <a:p>
                <a:pPr lvl="3">
                  <a:buFont typeface="Arial" panose="020B0604020202020204" pitchFamily="34" charset="0"/>
                  <a:buChar char="•"/>
                </a:pPr>
                <a:r>
                  <a:rPr lang="hu-HU" dirty="0">
                    <a:solidFill>
                      <a:schemeClr val="bg1"/>
                    </a:solidFill>
                  </a:rPr>
                  <a:t>illeszkedés mindkét irányból</a:t>
                </a:r>
              </a:p>
              <a:p>
                <a:pPr lvl="3">
                  <a:buFont typeface="Arial" panose="020B0604020202020204" pitchFamily="34" charset="0"/>
                  <a:buChar char="•"/>
                </a:pPr>
                <a:r>
                  <a:rPr lang="hu-HU" dirty="0">
                    <a:solidFill>
                      <a:schemeClr val="bg1"/>
                    </a:solidFill>
                  </a:rPr>
                  <a:t>minimális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hu-HU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hu-HU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hu-HU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hu-HU" dirty="0">
                    <a:solidFill>
                      <a:schemeClr val="bg1"/>
                    </a:solidFill>
                  </a:rPr>
                  <a:t> távolság </a:t>
                </a:r>
                <a:r>
                  <a:rPr lang="hu-HU" dirty="0" err="1">
                    <a:solidFill>
                      <a:schemeClr val="bg1"/>
                    </a:solidFill>
                  </a:rPr>
                  <a:t>paraméterezve</a:t>
                </a:r>
                <a:endParaRPr lang="hu-HU" dirty="0">
                  <a:solidFill>
                    <a:schemeClr val="bg1"/>
                  </a:solidFill>
                </a:endParaRPr>
              </a:p>
              <a:p>
                <a:pPr lvl="3">
                  <a:buFont typeface="Arial" panose="020B0604020202020204" pitchFamily="34" charset="0"/>
                  <a:buChar char="•"/>
                </a:pPr>
                <a:r>
                  <a:rPr lang="hu-HU" dirty="0" err="1">
                    <a:solidFill>
                      <a:schemeClr val="bg1"/>
                    </a:solidFill>
                  </a:rPr>
                  <a:t>utófedolgozás</a:t>
                </a:r>
                <a:r>
                  <a:rPr lang="hu-HU" dirty="0">
                    <a:solidFill>
                      <a:schemeClr val="bg1"/>
                    </a:solidFill>
                  </a:rPr>
                  <a:t> RANSAC-el</a:t>
                </a:r>
              </a:p>
              <a:p>
                <a:pPr>
                  <a:spcBef>
                    <a:spcPts val="1200"/>
                  </a:spcBef>
                  <a:buFont typeface="+mj-lt"/>
                  <a:buAutoNum type="arabicPeriod"/>
                </a:pPr>
                <a:r>
                  <a:rPr lang="hu-HU" sz="2200" dirty="0">
                    <a:solidFill>
                      <a:schemeClr val="bg1"/>
                    </a:solidFill>
                  </a:rPr>
                  <a:t>Megfelelő pontok kiválasztása, </a:t>
                </a:r>
                <a:r>
                  <a:rPr lang="hu-HU" sz="2200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trajektóriák</a:t>
                </a:r>
                <a:r>
                  <a:rPr lang="hu-HU" sz="2200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</a:rPr>
                  <a:t> mentése</a:t>
                </a:r>
              </a:p>
              <a:p>
                <a:pPr marL="1255713" lvl="2" indent="-271463">
                  <a:buFont typeface="Arial" panose="020B0604020202020204" pitchFamily="34" charset="0"/>
                  <a:buChar char="•"/>
                </a:pPr>
                <a:r>
                  <a:rPr lang="hu-HU" dirty="0">
                    <a:solidFill>
                      <a:schemeClr val="bg1"/>
                    </a:solidFill>
                  </a:rPr>
                  <a:t>Ha egy </a:t>
                </a:r>
                <a:r>
                  <a:rPr lang="hu-HU" dirty="0" err="1">
                    <a:solidFill>
                      <a:schemeClr val="bg1"/>
                    </a:solidFill>
                  </a:rPr>
                  <a:t>trajektóriához</a:t>
                </a:r>
                <a:r>
                  <a:rPr lang="hu-HU" dirty="0">
                    <a:solidFill>
                      <a:schemeClr val="bg1"/>
                    </a:solidFill>
                  </a:rPr>
                  <a:t> nincs újabb pont…</a:t>
                </a:r>
              </a:p>
              <a:p>
                <a:pPr marL="1712913" lvl="3" indent="-271463">
                  <a:buFont typeface="Arial" panose="020B0604020202020204" pitchFamily="34" charset="0"/>
                  <a:buChar char="•"/>
                </a:pPr>
                <a:r>
                  <a:rPr lang="hu-HU" dirty="0">
                    <a:solidFill>
                      <a:schemeClr val="bg1"/>
                    </a:solidFill>
                  </a:rPr>
                  <a:t>és csak egy pontból áll, töröljük</a:t>
                </a:r>
              </a:p>
              <a:p>
                <a:pPr marL="1712913" lvl="3" indent="-271463">
                  <a:buFont typeface="Arial" panose="020B0604020202020204" pitchFamily="34" charset="0"/>
                  <a:buChar char="•"/>
                </a:pPr>
                <a:r>
                  <a:rPr lang="hu-HU" dirty="0">
                    <a:solidFill>
                      <a:schemeClr val="bg1"/>
                    </a:solidFill>
                  </a:rPr>
                  <a:t>különben mentés a robosztus pontpályák végleges halmazába</a:t>
                </a:r>
              </a:p>
              <a:p>
                <a:pPr marL="1255713" lvl="2" indent="-265113">
                  <a:buFont typeface="Arial" panose="020B0604020202020204" pitchFamily="34" charset="0"/>
                  <a:buChar char="•"/>
                </a:pPr>
                <a:r>
                  <a:rPr lang="hu-HU" dirty="0">
                    <a:solidFill>
                      <a:schemeClr val="bg1"/>
                    </a:solidFill>
                  </a:rPr>
                  <a:t>Ha egy ponthoz nincs illeszkedés, új pontpálya kezdete</a:t>
                </a:r>
              </a:p>
            </p:txBody>
          </p:sp>
        </mc:Choice>
        <mc:Fallback>
          <p:sp>
            <p:nvSpPr>
              <p:cNvPr id="3" name="Alcím 2">
                <a:extLst>
                  <a:ext uri="{FF2B5EF4-FFF2-40B4-BE49-F238E27FC236}">
                    <a16:creationId xmlns:a16="http://schemas.microsoft.com/office/drawing/2014/main" id="{4854865F-5D71-431F-9171-1B27D70BF74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361234" y="1020273"/>
                <a:ext cx="7363972" cy="4964155"/>
              </a:xfrm>
              <a:blipFill>
                <a:blip r:embed="rId3"/>
                <a:stretch>
                  <a:fillRect l="-248" r="-1076" b="-15583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Egyenes összekötő 4">
            <a:extLst>
              <a:ext uri="{FF2B5EF4-FFF2-40B4-BE49-F238E27FC236}">
                <a16:creationId xmlns:a16="http://schemas.microsoft.com/office/drawing/2014/main" id="{D4DCDDDF-3DA4-478C-9931-F59669B6AAD8}"/>
              </a:ext>
            </a:extLst>
          </p:cNvPr>
          <p:cNvCxnSpPr/>
          <p:nvPr/>
        </p:nvCxnSpPr>
        <p:spPr>
          <a:xfrm>
            <a:off x="756000" y="-44250"/>
            <a:ext cx="0" cy="750960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Csoportba foglalás 11">
            <a:extLst>
              <a:ext uri="{FF2B5EF4-FFF2-40B4-BE49-F238E27FC236}">
                <a16:creationId xmlns:a16="http://schemas.microsoft.com/office/drawing/2014/main" id="{D6FBC3A5-B247-469A-9377-D3B6D2DF4AC2}"/>
              </a:ext>
            </a:extLst>
          </p:cNvPr>
          <p:cNvGrpSpPr/>
          <p:nvPr/>
        </p:nvGrpSpPr>
        <p:grpSpPr>
          <a:xfrm>
            <a:off x="219600" y="1552100"/>
            <a:ext cx="1072800" cy="1104200"/>
            <a:chOff x="219600" y="1552100"/>
            <a:chExt cx="1072800" cy="1104200"/>
          </a:xfrm>
        </p:grpSpPr>
        <p:sp>
          <p:nvSpPr>
            <p:cNvPr id="6" name="Ellipszis 5">
              <a:extLst>
                <a:ext uri="{FF2B5EF4-FFF2-40B4-BE49-F238E27FC236}">
                  <a16:creationId xmlns:a16="http://schemas.microsoft.com/office/drawing/2014/main" id="{7B66A239-8AE3-4520-B452-1E46EAC3BAE1}"/>
                </a:ext>
              </a:extLst>
            </p:cNvPr>
            <p:cNvSpPr/>
            <p:nvPr/>
          </p:nvSpPr>
          <p:spPr>
            <a:xfrm>
              <a:off x="219600" y="1552100"/>
              <a:ext cx="1072800" cy="1104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 w="412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  <p:sp>
          <p:nvSpPr>
            <p:cNvPr id="11" name="Shape 469">
              <a:extLst>
                <a:ext uri="{FF2B5EF4-FFF2-40B4-BE49-F238E27FC236}">
                  <a16:creationId xmlns:a16="http://schemas.microsoft.com/office/drawing/2014/main" id="{637C443D-CD54-4F3C-B14A-EC2AB18A206F}"/>
                </a:ext>
              </a:extLst>
            </p:cNvPr>
            <p:cNvSpPr/>
            <p:nvPr/>
          </p:nvSpPr>
          <p:spPr>
            <a:xfrm>
              <a:off x="451309" y="1809013"/>
              <a:ext cx="605234" cy="590373"/>
            </a:xfrm>
            <a:custGeom>
              <a:avLst/>
              <a:gdLst/>
              <a:ahLst/>
              <a:cxnLst/>
              <a:rect l="0" t="0" r="0" b="0"/>
              <a:pathLst>
                <a:path w="16952" h="16952" fill="none" extrusionOk="0">
                  <a:moveTo>
                    <a:pt x="16173" y="7015"/>
                  </a:moveTo>
                  <a:lnTo>
                    <a:pt x="14419" y="6820"/>
                  </a:lnTo>
                  <a:lnTo>
                    <a:pt x="14419" y="6820"/>
                  </a:lnTo>
                  <a:lnTo>
                    <a:pt x="14322" y="6479"/>
                  </a:lnTo>
                  <a:lnTo>
                    <a:pt x="14175" y="6114"/>
                  </a:lnTo>
                  <a:lnTo>
                    <a:pt x="14029" y="5773"/>
                  </a:lnTo>
                  <a:lnTo>
                    <a:pt x="13859" y="5432"/>
                  </a:lnTo>
                  <a:lnTo>
                    <a:pt x="14955" y="4068"/>
                  </a:lnTo>
                  <a:lnTo>
                    <a:pt x="14955" y="4068"/>
                  </a:lnTo>
                  <a:lnTo>
                    <a:pt x="15028" y="3922"/>
                  </a:lnTo>
                  <a:lnTo>
                    <a:pt x="15077" y="3776"/>
                  </a:lnTo>
                  <a:lnTo>
                    <a:pt x="15125" y="3630"/>
                  </a:lnTo>
                  <a:lnTo>
                    <a:pt x="15125" y="3484"/>
                  </a:lnTo>
                  <a:lnTo>
                    <a:pt x="15101" y="3313"/>
                  </a:lnTo>
                  <a:lnTo>
                    <a:pt x="15052" y="3167"/>
                  </a:lnTo>
                  <a:lnTo>
                    <a:pt x="14979" y="3021"/>
                  </a:lnTo>
                  <a:lnTo>
                    <a:pt x="14882" y="2899"/>
                  </a:lnTo>
                  <a:lnTo>
                    <a:pt x="14054" y="2071"/>
                  </a:lnTo>
                  <a:lnTo>
                    <a:pt x="14054" y="2071"/>
                  </a:lnTo>
                  <a:lnTo>
                    <a:pt x="13932" y="1974"/>
                  </a:lnTo>
                  <a:lnTo>
                    <a:pt x="13786" y="1901"/>
                  </a:lnTo>
                  <a:lnTo>
                    <a:pt x="13640" y="1852"/>
                  </a:lnTo>
                  <a:lnTo>
                    <a:pt x="13469" y="1827"/>
                  </a:lnTo>
                  <a:lnTo>
                    <a:pt x="13323" y="1827"/>
                  </a:lnTo>
                  <a:lnTo>
                    <a:pt x="13177" y="1876"/>
                  </a:lnTo>
                  <a:lnTo>
                    <a:pt x="13031" y="1925"/>
                  </a:lnTo>
                  <a:lnTo>
                    <a:pt x="12885" y="2022"/>
                  </a:lnTo>
                  <a:lnTo>
                    <a:pt x="11521" y="3094"/>
                  </a:lnTo>
                  <a:lnTo>
                    <a:pt x="11521" y="3094"/>
                  </a:lnTo>
                  <a:lnTo>
                    <a:pt x="11180" y="2923"/>
                  </a:lnTo>
                  <a:lnTo>
                    <a:pt x="10839" y="2777"/>
                  </a:lnTo>
                  <a:lnTo>
                    <a:pt x="10473" y="2631"/>
                  </a:lnTo>
                  <a:lnTo>
                    <a:pt x="10133" y="2534"/>
                  </a:lnTo>
                  <a:lnTo>
                    <a:pt x="9938" y="780"/>
                  </a:lnTo>
                  <a:lnTo>
                    <a:pt x="9938" y="780"/>
                  </a:lnTo>
                  <a:lnTo>
                    <a:pt x="9889" y="634"/>
                  </a:lnTo>
                  <a:lnTo>
                    <a:pt x="9840" y="488"/>
                  </a:lnTo>
                  <a:lnTo>
                    <a:pt x="9743" y="342"/>
                  </a:lnTo>
                  <a:lnTo>
                    <a:pt x="9645" y="244"/>
                  </a:lnTo>
                  <a:lnTo>
                    <a:pt x="9499" y="147"/>
                  </a:lnTo>
                  <a:lnTo>
                    <a:pt x="9378" y="74"/>
                  </a:lnTo>
                  <a:lnTo>
                    <a:pt x="9231" y="25"/>
                  </a:lnTo>
                  <a:lnTo>
                    <a:pt x="9061" y="1"/>
                  </a:lnTo>
                  <a:lnTo>
                    <a:pt x="7892" y="1"/>
                  </a:lnTo>
                  <a:lnTo>
                    <a:pt x="7892" y="1"/>
                  </a:lnTo>
                  <a:lnTo>
                    <a:pt x="7721" y="25"/>
                  </a:lnTo>
                  <a:lnTo>
                    <a:pt x="7575" y="74"/>
                  </a:lnTo>
                  <a:lnTo>
                    <a:pt x="7453" y="147"/>
                  </a:lnTo>
                  <a:lnTo>
                    <a:pt x="7307" y="244"/>
                  </a:lnTo>
                  <a:lnTo>
                    <a:pt x="7210" y="342"/>
                  </a:lnTo>
                  <a:lnTo>
                    <a:pt x="7112" y="488"/>
                  </a:lnTo>
                  <a:lnTo>
                    <a:pt x="7064" y="634"/>
                  </a:lnTo>
                  <a:lnTo>
                    <a:pt x="7015" y="780"/>
                  </a:lnTo>
                  <a:lnTo>
                    <a:pt x="6820" y="2534"/>
                  </a:lnTo>
                  <a:lnTo>
                    <a:pt x="6820" y="2534"/>
                  </a:lnTo>
                  <a:lnTo>
                    <a:pt x="6479" y="2631"/>
                  </a:lnTo>
                  <a:lnTo>
                    <a:pt x="6114" y="2777"/>
                  </a:lnTo>
                  <a:lnTo>
                    <a:pt x="5773" y="2923"/>
                  </a:lnTo>
                  <a:lnTo>
                    <a:pt x="5432" y="3094"/>
                  </a:lnTo>
                  <a:lnTo>
                    <a:pt x="4068" y="2022"/>
                  </a:lnTo>
                  <a:lnTo>
                    <a:pt x="4068" y="2022"/>
                  </a:lnTo>
                  <a:lnTo>
                    <a:pt x="3922" y="1925"/>
                  </a:lnTo>
                  <a:lnTo>
                    <a:pt x="3776" y="1876"/>
                  </a:lnTo>
                  <a:lnTo>
                    <a:pt x="3630" y="1827"/>
                  </a:lnTo>
                  <a:lnTo>
                    <a:pt x="3484" y="1827"/>
                  </a:lnTo>
                  <a:lnTo>
                    <a:pt x="3313" y="1852"/>
                  </a:lnTo>
                  <a:lnTo>
                    <a:pt x="3167" y="1901"/>
                  </a:lnTo>
                  <a:lnTo>
                    <a:pt x="3021" y="1974"/>
                  </a:lnTo>
                  <a:lnTo>
                    <a:pt x="2899" y="2071"/>
                  </a:lnTo>
                  <a:lnTo>
                    <a:pt x="2071" y="2899"/>
                  </a:lnTo>
                  <a:lnTo>
                    <a:pt x="2071" y="2899"/>
                  </a:lnTo>
                  <a:lnTo>
                    <a:pt x="1974" y="3021"/>
                  </a:lnTo>
                  <a:lnTo>
                    <a:pt x="1901" y="3167"/>
                  </a:lnTo>
                  <a:lnTo>
                    <a:pt x="1852" y="3313"/>
                  </a:lnTo>
                  <a:lnTo>
                    <a:pt x="1827" y="3484"/>
                  </a:lnTo>
                  <a:lnTo>
                    <a:pt x="1827" y="3630"/>
                  </a:lnTo>
                  <a:lnTo>
                    <a:pt x="1876" y="3776"/>
                  </a:lnTo>
                  <a:lnTo>
                    <a:pt x="1925" y="3922"/>
                  </a:lnTo>
                  <a:lnTo>
                    <a:pt x="2022" y="4068"/>
                  </a:lnTo>
                  <a:lnTo>
                    <a:pt x="3094" y="5432"/>
                  </a:lnTo>
                  <a:lnTo>
                    <a:pt x="3094" y="5432"/>
                  </a:lnTo>
                  <a:lnTo>
                    <a:pt x="2923" y="5773"/>
                  </a:lnTo>
                  <a:lnTo>
                    <a:pt x="2777" y="6114"/>
                  </a:lnTo>
                  <a:lnTo>
                    <a:pt x="2631" y="6479"/>
                  </a:lnTo>
                  <a:lnTo>
                    <a:pt x="2534" y="6820"/>
                  </a:lnTo>
                  <a:lnTo>
                    <a:pt x="780" y="7015"/>
                  </a:lnTo>
                  <a:lnTo>
                    <a:pt x="780" y="7015"/>
                  </a:lnTo>
                  <a:lnTo>
                    <a:pt x="634" y="7064"/>
                  </a:lnTo>
                  <a:lnTo>
                    <a:pt x="488" y="7112"/>
                  </a:lnTo>
                  <a:lnTo>
                    <a:pt x="342" y="7210"/>
                  </a:lnTo>
                  <a:lnTo>
                    <a:pt x="244" y="7307"/>
                  </a:lnTo>
                  <a:lnTo>
                    <a:pt x="147" y="7453"/>
                  </a:lnTo>
                  <a:lnTo>
                    <a:pt x="74" y="7575"/>
                  </a:lnTo>
                  <a:lnTo>
                    <a:pt x="25" y="7721"/>
                  </a:lnTo>
                  <a:lnTo>
                    <a:pt x="1" y="7892"/>
                  </a:lnTo>
                  <a:lnTo>
                    <a:pt x="1" y="9061"/>
                  </a:lnTo>
                  <a:lnTo>
                    <a:pt x="1" y="9061"/>
                  </a:lnTo>
                  <a:lnTo>
                    <a:pt x="25" y="9231"/>
                  </a:lnTo>
                  <a:lnTo>
                    <a:pt x="74" y="9377"/>
                  </a:lnTo>
                  <a:lnTo>
                    <a:pt x="147" y="9499"/>
                  </a:lnTo>
                  <a:lnTo>
                    <a:pt x="244" y="9645"/>
                  </a:lnTo>
                  <a:lnTo>
                    <a:pt x="342" y="9743"/>
                  </a:lnTo>
                  <a:lnTo>
                    <a:pt x="488" y="9840"/>
                  </a:lnTo>
                  <a:lnTo>
                    <a:pt x="634" y="9889"/>
                  </a:lnTo>
                  <a:lnTo>
                    <a:pt x="780" y="9938"/>
                  </a:lnTo>
                  <a:lnTo>
                    <a:pt x="2534" y="10132"/>
                  </a:lnTo>
                  <a:lnTo>
                    <a:pt x="2534" y="10132"/>
                  </a:lnTo>
                  <a:lnTo>
                    <a:pt x="2631" y="10473"/>
                  </a:lnTo>
                  <a:lnTo>
                    <a:pt x="2777" y="10839"/>
                  </a:lnTo>
                  <a:lnTo>
                    <a:pt x="2923" y="11180"/>
                  </a:lnTo>
                  <a:lnTo>
                    <a:pt x="3094" y="11521"/>
                  </a:lnTo>
                  <a:lnTo>
                    <a:pt x="2022" y="12885"/>
                  </a:lnTo>
                  <a:lnTo>
                    <a:pt x="2022" y="12885"/>
                  </a:lnTo>
                  <a:lnTo>
                    <a:pt x="1925" y="13031"/>
                  </a:lnTo>
                  <a:lnTo>
                    <a:pt x="1876" y="13177"/>
                  </a:lnTo>
                  <a:lnTo>
                    <a:pt x="1827" y="13323"/>
                  </a:lnTo>
                  <a:lnTo>
                    <a:pt x="1827" y="13469"/>
                  </a:lnTo>
                  <a:lnTo>
                    <a:pt x="1852" y="13640"/>
                  </a:lnTo>
                  <a:lnTo>
                    <a:pt x="1901" y="13786"/>
                  </a:lnTo>
                  <a:lnTo>
                    <a:pt x="1974" y="13932"/>
                  </a:lnTo>
                  <a:lnTo>
                    <a:pt x="2071" y="14054"/>
                  </a:lnTo>
                  <a:lnTo>
                    <a:pt x="2899" y="14882"/>
                  </a:lnTo>
                  <a:lnTo>
                    <a:pt x="2899" y="14882"/>
                  </a:lnTo>
                  <a:lnTo>
                    <a:pt x="3021" y="14979"/>
                  </a:lnTo>
                  <a:lnTo>
                    <a:pt x="3167" y="15052"/>
                  </a:lnTo>
                  <a:lnTo>
                    <a:pt x="3313" y="15101"/>
                  </a:lnTo>
                  <a:lnTo>
                    <a:pt x="3484" y="15125"/>
                  </a:lnTo>
                  <a:lnTo>
                    <a:pt x="3630" y="15125"/>
                  </a:lnTo>
                  <a:lnTo>
                    <a:pt x="3776" y="15077"/>
                  </a:lnTo>
                  <a:lnTo>
                    <a:pt x="3922" y="15028"/>
                  </a:lnTo>
                  <a:lnTo>
                    <a:pt x="4068" y="14955"/>
                  </a:lnTo>
                  <a:lnTo>
                    <a:pt x="5432" y="13859"/>
                  </a:lnTo>
                  <a:lnTo>
                    <a:pt x="5432" y="13859"/>
                  </a:lnTo>
                  <a:lnTo>
                    <a:pt x="5773" y="14029"/>
                  </a:lnTo>
                  <a:lnTo>
                    <a:pt x="6114" y="14175"/>
                  </a:lnTo>
                  <a:lnTo>
                    <a:pt x="6479" y="14322"/>
                  </a:lnTo>
                  <a:lnTo>
                    <a:pt x="6820" y="14419"/>
                  </a:lnTo>
                  <a:lnTo>
                    <a:pt x="7015" y="16173"/>
                  </a:lnTo>
                  <a:lnTo>
                    <a:pt x="7015" y="16173"/>
                  </a:lnTo>
                  <a:lnTo>
                    <a:pt x="7064" y="16319"/>
                  </a:lnTo>
                  <a:lnTo>
                    <a:pt x="7112" y="16465"/>
                  </a:lnTo>
                  <a:lnTo>
                    <a:pt x="7210" y="16611"/>
                  </a:lnTo>
                  <a:lnTo>
                    <a:pt x="7307" y="16708"/>
                  </a:lnTo>
                  <a:lnTo>
                    <a:pt x="7453" y="16806"/>
                  </a:lnTo>
                  <a:lnTo>
                    <a:pt x="7575" y="16879"/>
                  </a:lnTo>
                  <a:lnTo>
                    <a:pt x="7721" y="16928"/>
                  </a:lnTo>
                  <a:lnTo>
                    <a:pt x="7892" y="16952"/>
                  </a:lnTo>
                  <a:lnTo>
                    <a:pt x="9061" y="16952"/>
                  </a:lnTo>
                  <a:lnTo>
                    <a:pt x="9061" y="16952"/>
                  </a:lnTo>
                  <a:lnTo>
                    <a:pt x="9231" y="16928"/>
                  </a:lnTo>
                  <a:lnTo>
                    <a:pt x="9378" y="16879"/>
                  </a:lnTo>
                  <a:lnTo>
                    <a:pt x="9499" y="16806"/>
                  </a:lnTo>
                  <a:lnTo>
                    <a:pt x="9645" y="16708"/>
                  </a:lnTo>
                  <a:lnTo>
                    <a:pt x="9743" y="16611"/>
                  </a:lnTo>
                  <a:lnTo>
                    <a:pt x="9840" y="16465"/>
                  </a:lnTo>
                  <a:lnTo>
                    <a:pt x="9889" y="16319"/>
                  </a:lnTo>
                  <a:lnTo>
                    <a:pt x="9938" y="16173"/>
                  </a:lnTo>
                  <a:lnTo>
                    <a:pt x="10133" y="14419"/>
                  </a:lnTo>
                  <a:lnTo>
                    <a:pt x="10133" y="14419"/>
                  </a:lnTo>
                  <a:lnTo>
                    <a:pt x="10473" y="14322"/>
                  </a:lnTo>
                  <a:lnTo>
                    <a:pt x="10839" y="14175"/>
                  </a:lnTo>
                  <a:lnTo>
                    <a:pt x="11180" y="14029"/>
                  </a:lnTo>
                  <a:lnTo>
                    <a:pt x="11521" y="13859"/>
                  </a:lnTo>
                  <a:lnTo>
                    <a:pt x="12885" y="14955"/>
                  </a:lnTo>
                  <a:lnTo>
                    <a:pt x="12885" y="14955"/>
                  </a:lnTo>
                  <a:lnTo>
                    <a:pt x="13031" y="15028"/>
                  </a:lnTo>
                  <a:lnTo>
                    <a:pt x="13177" y="15077"/>
                  </a:lnTo>
                  <a:lnTo>
                    <a:pt x="13323" y="15125"/>
                  </a:lnTo>
                  <a:lnTo>
                    <a:pt x="13469" y="15125"/>
                  </a:lnTo>
                  <a:lnTo>
                    <a:pt x="13640" y="15101"/>
                  </a:lnTo>
                  <a:lnTo>
                    <a:pt x="13786" y="15052"/>
                  </a:lnTo>
                  <a:lnTo>
                    <a:pt x="13932" y="14979"/>
                  </a:lnTo>
                  <a:lnTo>
                    <a:pt x="14054" y="14882"/>
                  </a:lnTo>
                  <a:lnTo>
                    <a:pt x="14882" y="14054"/>
                  </a:lnTo>
                  <a:lnTo>
                    <a:pt x="14882" y="14054"/>
                  </a:lnTo>
                  <a:lnTo>
                    <a:pt x="14979" y="13932"/>
                  </a:lnTo>
                  <a:lnTo>
                    <a:pt x="15052" y="13786"/>
                  </a:lnTo>
                  <a:lnTo>
                    <a:pt x="15101" y="13640"/>
                  </a:lnTo>
                  <a:lnTo>
                    <a:pt x="15125" y="13469"/>
                  </a:lnTo>
                  <a:lnTo>
                    <a:pt x="15125" y="13323"/>
                  </a:lnTo>
                  <a:lnTo>
                    <a:pt x="15077" y="13177"/>
                  </a:lnTo>
                  <a:lnTo>
                    <a:pt x="15028" y="13031"/>
                  </a:lnTo>
                  <a:lnTo>
                    <a:pt x="14955" y="12885"/>
                  </a:lnTo>
                  <a:lnTo>
                    <a:pt x="13859" y="11521"/>
                  </a:lnTo>
                  <a:lnTo>
                    <a:pt x="13859" y="11521"/>
                  </a:lnTo>
                  <a:lnTo>
                    <a:pt x="14029" y="11180"/>
                  </a:lnTo>
                  <a:lnTo>
                    <a:pt x="14175" y="10839"/>
                  </a:lnTo>
                  <a:lnTo>
                    <a:pt x="14322" y="10473"/>
                  </a:lnTo>
                  <a:lnTo>
                    <a:pt x="14419" y="10132"/>
                  </a:lnTo>
                  <a:lnTo>
                    <a:pt x="16173" y="9938"/>
                  </a:lnTo>
                  <a:lnTo>
                    <a:pt x="16173" y="9938"/>
                  </a:lnTo>
                  <a:lnTo>
                    <a:pt x="16319" y="9889"/>
                  </a:lnTo>
                  <a:lnTo>
                    <a:pt x="16465" y="9840"/>
                  </a:lnTo>
                  <a:lnTo>
                    <a:pt x="16611" y="9743"/>
                  </a:lnTo>
                  <a:lnTo>
                    <a:pt x="16708" y="9645"/>
                  </a:lnTo>
                  <a:lnTo>
                    <a:pt x="16806" y="9499"/>
                  </a:lnTo>
                  <a:lnTo>
                    <a:pt x="16879" y="9377"/>
                  </a:lnTo>
                  <a:lnTo>
                    <a:pt x="16928" y="9231"/>
                  </a:lnTo>
                  <a:lnTo>
                    <a:pt x="16952" y="9061"/>
                  </a:lnTo>
                  <a:lnTo>
                    <a:pt x="16952" y="7892"/>
                  </a:lnTo>
                  <a:lnTo>
                    <a:pt x="16952" y="7892"/>
                  </a:lnTo>
                  <a:lnTo>
                    <a:pt x="16928" y="7721"/>
                  </a:lnTo>
                  <a:lnTo>
                    <a:pt x="16879" y="7575"/>
                  </a:lnTo>
                  <a:lnTo>
                    <a:pt x="16806" y="7453"/>
                  </a:lnTo>
                  <a:lnTo>
                    <a:pt x="16708" y="7307"/>
                  </a:lnTo>
                  <a:lnTo>
                    <a:pt x="16611" y="7210"/>
                  </a:lnTo>
                  <a:lnTo>
                    <a:pt x="16465" y="7112"/>
                  </a:lnTo>
                  <a:lnTo>
                    <a:pt x="16319" y="7064"/>
                  </a:lnTo>
                  <a:lnTo>
                    <a:pt x="16173" y="7015"/>
                  </a:lnTo>
                  <a:lnTo>
                    <a:pt x="16173" y="7015"/>
                  </a:lnTo>
                  <a:close/>
                  <a:moveTo>
                    <a:pt x="10425" y="10425"/>
                  </a:moveTo>
                  <a:lnTo>
                    <a:pt x="10425" y="10425"/>
                  </a:lnTo>
                  <a:lnTo>
                    <a:pt x="10206" y="10620"/>
                  </a:lnTo>
                  <a:lnTo>
                    <a:pt x="9986" y="10766"/>
                  </a:lnTo>
                  <a:lnTo>
                    <a:pt x="9767" y="10912"/>
                  </a:lnTo>
                  <a:lnTo>
                    <a:pt x="9524" y="11034"/>
                  </a:lnTo>
                  <a:lnTo>
                    <a:pt x="9256" y="11107"/>
                  </a:lnTo>
                  <a:lnTo>
                    <a:pt x="9012" y="11180"/>
                  </a:lnTo>
                  <a:lnTo>
                    <a:pt x="8744" y="11228"/>
                  </a:lnTo>
                  <a:lnTo>
                    <a:pt x="8476" y="11228"/>
                  </a:lnTo>
                  <a:lnTo>
                    <a:pt x="8208" y="11228"/>
                  </a:lnTo>
                  <a:lnTo>
                    <a:pt x="7941" y="11180"/>
                  </a:lnTo>
                  <a:lnTo>
                    <a:pt x="7697" y="11107"/>
                  </a:lnTo>
                  <a:lnTo>
                    <a:pt x="7429" y="11034"/>
                  </a:lnTo>
                  <a:lnTo>
                    <a:pt x="7186" y="10912"/>
                  </a:lnTo>
                  <a:lnTo>
                    <a:pt x="6966" y="10766"/>
                  </a:lnTo>
                  <a:lnTo>
                    <a:pt x="6747" y="10620"/>
                  </a:lnTo>
                  <a:lnTo>
                    <a:pt x="6528" y="10425"/>
                  </a:lnTo>
                  <a:lnTo>
                    <a:pt x="6528" y="10425"/>
                  </a:lnTo>
                  <a:lnTo>
                    <a:pt x="6333" y="10206"/>
                  </a:lnTo>
                  <a:lnTo>
                    <a:pt x="6187" y="9986"/>
                  </a:lnTo>
                  <a:lnTo>
                    <a:pt x="6041" y="9767"/>
                  </a:lnTo>
                  <a:lnTo>
                    <a:pt x="5919" y="9524"/>
                  </a:lnTo>
                  <a:lnTo>
                    <a:pt x="5846" y="9256"/>
                  </a:lnTo>
                  <a:lnTo>
                    <a:pt x="5773" y="9012"/>
                  </a:lnTo>
                  <a:lnTo>
                    <a:pt x="5724" y="8744"/>
                  </a:lnTo>
                  <a:lnTo>
                    <a:pt x="5724" y="8476"/>
                  </a:lnTo>
                  <a:lnTo>
                    <a:pt x="5724" y="8208"/>
                  </a:lnTo>
                  <a:lnTo>
                    <a:pt x="5773" y="7941"/>
                  </a:lnTo>
                  <a:lnTo>
                    <a:pt x="5846" y="7697"/>
                  </a:lnTo>
                  <a:lnTo>
                    <a:pt x="5919" y="7429"/>
                  </a:lnTo>
                  <a:lnTo>
                    <a:pt x="6041" y="7186"/>
                  </a:lnTo>
                  <a:lnTo>
                    <a:pt x="6187" y="6966"/>
                  </a:lnTo>
                  <a:lnTo>
                    <a:pt x="6333" y="6747"/>
                  </a:lnTo>
                  <a:lnTo>
                    <a:pt x="6528" y="6528"/>
                  </a:lnTo>
                  <a:lnTo>
                    <a:pt x="6528" y="6528"/>
                  </a:lnTo>
                  <a:lnTo>
                    <a:pt x="6747" y="6333"/>
                  </a:lnTo>
                  <a:lnTo>
                    <a:pt x="6966" y="6187"/>
                  </a:lnTo>
                  <a:lnTo>
                    <a:pt x="7186" y="6041"/>
                  </a:lnTo>
                  <a:lnTo>
                    <a:pt x="7429" y="5919"/>
                  </a:lnTo>
                  <a:lnTo>
                    <a:pt x="7697" y="5846"/>
                  </a:lnTo>
                  <a:lnTo>
                    <a:pt x="7941" y="5773"/>
                  </a:lnTo>
                  <a:lnTo>
                    <a:pt x="8208" y="5724"/>
                  </a:lnTo>
                  <a:lnTo>
                    <a:pt x="8476" y="5724"/>
                  </a:lnTo>
                  <a:lnTo>
                    <a:pt x="8744" y="5724"/>
                  </a:lnTo>
                  <a:lnTo>
                    <a:pt x="9012" y="5773"/>
                  </a:lnTo>
                  <a:lnTo>
                    <a:pt x="9256" y="5846"/>
                  </a:lnTo>
                  <a:lnTo>
                    <a:pt x="9524" y="5919"/>
                  </a:lnTo>
                  <a:lnTo>
                    <a:pt x="9767" y="6041"/>
                  </a:lnTo>
                  <a:lnTo>
                    <a:pt x="9986" y="6187"/>
                  </a:lnTo>
                  <a:lnTo>
                    <a:pt x="10206" y="6333"/>
                  </a:lnTo>
                  <a:lnTo>
                    <a:pt x="10425" y="6528"/>
                  </a:lnTo>
                  <a:lnTo>
                    <a:pt x="10425" y="6528"/>
                  </a:lnTo>
                  <a:lnTo>
                    <a:pt x="10620" y="6747"/>
                  </a:lnTo>
                  <a:lnTo>
                    <a:pt x="10766" y="6966"/>
                  </a:lnTo>
                  <a:lnTo>
                    <a:pt x="10912" y="7186"/>
                  </a:lnTo>
                  <a:lnTo>
                    <a:pt x="11034" y="7429"/>
                  </a:lnTo>
                  <a:lnTo>
                    <a:pt x="11107" y="7697"/>
                  </a:lnTo>
                  <a:lnTo>
                    <a:pt x="11180" y="7941"/>
                  </a:lnTo>
                  <a:lnTo>
                    <a:pt x="11228" y="8208"/>
                  </a:lnTo>
                  <a:lnTo>
                    <a:pt x="11228" y="8476"/>
                  </a:lnTo>
                  <a:lnTo>
                    <a:pt x="11228" y="8744"/>
                  </a:lnTo>
                  <a:lnTo>
                    <a:pt x="11180" y="9012"/>
                  </a:lnTo>
                  <a:lnTo>
                    <a:pt x="11107" y="9256"/>
                  </a:lnTo>
                  <a:lnTo>
                    <a:pt x="11034" y="9524"/>
                  </a:lnTo>
                  <a:lnTo>
                    <a:pt x="10912" y="9767"/>
                  </a:lnTo>
                  <a:lnTo>
                    <a:pt x="10766" y="9986"/>
                  </a:lnTo>
                  <a:lnTo>
                    <a:pt x="10620" y="10206"/>
                  </a:lnTo>
                  <a:lnTo>
                    <a:pt x="10425" y="10425"/>
                  </a:lnTo>
                  <a:lnTo>
                    <a:pt x="10425" y="10425"/>
                  </a:lnTo>
                  <a:close/>
                </a:path>
              </a:pathLst>
            </a:custGeom>
            <a:noFill/>
            <a:ln w="38100" cap="rnd" cmpd="sng">
              <a:solidFill>
                <a:schemeClr val="accent5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4" name="Ellipszis 13">
            <a:extLst>
              <a:ext uri="{FF2B5EF4-FFF2-40B4-BE49-F238E27FC236}">
                <a16:creationId xmlns:a16="http://schemas.microsoft.com/office/drawing/2014/main" id="{C513B9E4-6930-42FA-9BBA-CA234EDC8C2A}"/>
              </a:ext>
            </a:extLst>
          </p:cNvPr>
          <p:cNvSpPr/>
          <p:nvPr/>
        </p:nvSpPr>
        <p:spPr>
          <a:xfrm>
            <a:off x="219600" y="1552099"/>
            <a:ext cx="1072800" cy="11042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5" name="Shape 469">
            <a:extLst>
              <a:ext uri="{FF2B5EF4-FFF2-40B4-BE49-F238E27FC236}">
                <a16:creationId xmlns:a16="http://schemas.microsoft.com/office/drawing/2014/main" id="{E8FF8F90-7EF5-4016-959C-6D8D4746E021}"/>
              </a:ext>
            </a:extLst>
          </p:cNvPr>
          <p:cNvSpPr/>
          <p:nvPr/>
        </p:nvSpPr>
        <p:spPr>
          <a:xfrm>
            <a:off x="451309" y="1809012"/>
            <a:ext cx="605234" cy="590373"/>
          </a:xfrm>
          <a:custGeom>
            <a:avLst/>
            <a:gdLst/>
            <a:ahLst/>
            <a:cxnLst/>
            <a:rect l="0" t="0" r="0" b="0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38100" cap="rnd" cmpd="sng">
            <a:solidFill>
              <a:schemeClr val="accent3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1724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7BC3A88-4669-4F87-9BA6-89CBE65364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6645" y="167706"/>
            <a:ext cx="7595676" cy="709800"/>
          </a:xfrm>
        </p:spPr>
        <p:txBody>
          <a:bodyPr/>
          <a:lstStyle/>
          <a:p>
            <a:r>
              <a:rPr lang="hu-HU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Ponthalmazregisztráció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Alcím 2">
                <a:extLst>
                  <a:ext uri="{FF2B5EF4-FFF2-40B4-BE49-F238E27FC236}">
                    <a16:creationId xmlns:a16="http://schemas.microsoft.com/office/drawing/2014/main" id="{4854865F-5D71-431F-9171-1B27D70BF743}"/>
                  </a:ext>
                </a:extLst>
              </p:cNvPr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836948" y="859337"/>
                <a:ext cx="8087452" cy="5705286"/>
              </a:xfrm>
            </p:spPr>
            <p:txBody>
              <a:bodyPr/>
              <a:lstStyle/>
              <a:p>
                <a:pPr marL="717550" indent="-265113" algn="just">
                  <a:spcAft>
                    <a:spcPts val="1200"/>
                  </a:spcAft>
                </a:pPr>
                <a:r>
                  <a:rPr lang="hu-HU" sz="2000" dirty="0">
                    <a:solidFill>
                      <a:schemeClr val="bg1"/>
                    </a:solidFill>
                  </a:rPr>
                  <a:t>A </a:t>
                </a:r>
                <a:r>
                  <a:rPr lang="hu-HU" sz="2000" dirty="0">
                    <a:solidFill>
                      <a:srgbClr val="9B93D9"/>
                    </a:solidFill>
                  </a:rPr>
                  <a:t>cél</a:t>
                </a:r>
                <a:r>
                  <a:rPr lang="hu-HU" sz="2000" dirty="0">
                    <a:solidFill>
                      <a:schemeClr val="bg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hu-HU" sz="20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hu-HU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hu-HU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hu-HU" sz="2000" dirty="0">
                    <a:solidFill>
                      <a:schemeClr val="bg1"/>
                    </a:solidFill>
                  </a:rPr>
                  <a:t> és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hu-HU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hu-HU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e>
                      <m:sub>
                        <m:r>
                          <a:rPr lang="hu-HU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hu-HU" sz="2000" dirty="0">
                    <a:solidFill>
                      <a:schemeClr val="bg1"/>
                    </a:solidFill>
                  </a:rPr>
                  <a:t> 2D-s ponthalmazok közti </a:t>
                </a:r>
                <a:r>
                  <a:rPr lang="hu-HU" sz="2000" dirty="0" err="1">
                    <a:solidFill>
                      <a:schemeClr val="bg1"/>
                    </a:solidFill>
                  </a:rPr>
                  <a:t>affin</a:t>
                </a:r>
                <a:r>
                  <a:rPr lang="hu-HU" sz="2000" dirty="0">
                    <a:solidFill>
                      <a:schemeClr val="bg1"/>
                    </a:solidFill>
                  </a:rPr>
                  <a:t> transzformáció paramétereinek meghatározása</a:t>
                </a:r>
              </a:p>
              <a:p>
                <a:pPr marL="717550" indent="-265113" algn="just">
                  <a:spcAft>
                    <a:spcPts val="12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u-HU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hu-HU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hu-HU" sz="2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hu-HU" sz="2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hu-HU" sz="20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func>
                                  <m:funcPr>
                                    <m:ctrlPr>
                                      <a:rPr lang="hu-HU" sz="2000" b="0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hu-HU" sz="2000" b="0" i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r>
                                      <a:rPr lang="hu-HU" sz="2000" b="0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𝛼</m:t>
                                    </m:r>
                                  </m:e>
                                </m:func>
                              </m:e>
                              <m:e>
                                <m:r>
                                  <a:rPr lang="hu-HU" sz="20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brk m:alnAt="7"/>
                                  </m:rPr>
                                  <a:rPr lang="hu-HU" sz="200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func>
                                  <m:funcPr>
                                    <m:ctrlPr>
                                      <a:rPr lang="hu-HU" sz="2000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hu-HU" sz="2000" b="0" i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hu-HU" sz="2000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𝛼</m:t>
                                    </m:r>
                                  </m:e>
                                </m:func>
                              </m:e>
                              <m:e>
                                <m:sSub>
                                  <m:sSubPr>
                                    <m:ctrlPr>
                                      <a:rPr lang="hu-HU" sz="2000" b="0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hu-HU" sz="2000" b="0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hu-HU" sz="2000" b="0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hu-HU" sz="200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func>
                                  <m:funcPr>
                                    <m:ctrlPr>
                                      <a:rPr lang="hu-HU" sz="2000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hu-HU" sz="200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sin</m:t>
                                    </m:r>
                                  </m:fName>
                                  <m:e>
                                    <m:r>
                                      <a:rPr lang="hu-HU" sz="2000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𝛼</m:t>
                                    </m:r>
                                  </m:e>
                                </m:func>
                              </m:e>
                              <m:e>
                                <m:r>
                                  <m:rPr>
                                    <m:brk m:alnAt="7"/>
                                  </m:rPr>
                                  <a:rPr lang="hu-HU" sz="200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func>
                                  <m:funcPr>
                                    <m:ctrlPr>
                                      <a:rPr lang="hu-HU" sz="2000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hu-HU" sz="200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hu-HU" sz="200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os</m:t>
                                    </m:r>
                                  </m:fName>
                                  <m:e>
                                    <m:r>
                                      <a:rPr lang="hu-HU" sz="2000" i="1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𝛼</m:t>
                                    </m:r>
                                  </m:e>
                                </m:func>
                              </m:e>
                              <m:e>
                                <m:sSub>
                                  <m:sSubPr>
                                    <m:ctrlPr>
                                      <a:rPr lang="hu-HU" sz="2000" b="0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hu-HU" sz="2000" b="0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hu-HU" sz="2000" b="0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hu-HU" sz="20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hu-HU" sz="20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hu-HU" sz="20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hu-HU" sz="2000" dirty="0">
                  <a:solidFill>
                    <a:schemeClr val="bg1"/>
                  </a:solidFill>
                </a:endParaRPr>
              </a:p>
              <a:p>
                <a:pPr marL="717550" indent="-265113" algn="just">
                  <a:spcBef>
                    <a:spcPts val="1200"/>
                  </a:spcBef>
                </a:pPr>
                <a:r>
                  <a:rPr lang="hu-HU" sz="2000" dirty="0">
                    <a:solidFill>
                      <a:schemeClr val="bg1"/>
                    </a:solidFill>
                  </a:rPr>
                  <a:t>A </a:t>
                </a:r>
                <a:r>
                  <a:rPr lang="hu-HU" sz="2000" dirty="0">
                    <a:solidFill>
                      <a:srgbClr val="9B93D9"/>
                    </a:solidFill>
                  </a:rPr>
                  <a:t>módszer</a:t>
                </a:r>
                <a:r>
                  <a:rPr lang="hu-HU" sz="2000" dirty="0">
                    <a:solidFill>
                      <a:schemeClr val="bg1"/>
                    </a:solidFill>
                  </a:rPr>
                  <a:t> négyzetes különbségek összegéből kapott hibafüggvényének  minimalizálása: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u-HU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hu-HU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hu-HU" sz="2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hu-HU" sz="2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hu-HU" sz="2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hu-HU" sz="2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p>
                            <m:sSupPr>
                              <m:ctrlPr>
                                <a:rPr lang="hu-HU" sz="2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hu-HU" sz="20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hu-HU" sz="200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hu-HU" sz="20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hu-HU" sz="20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hu-HU" sz="20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 −</m:t>
                                  </m:r>
                                  <m:r>
                                    <a:rPr lang="hu-HU" sz="20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𝑠𝑅</m:t>
                                  </m:r>
                                  <m:sSub>
                                    <m:sSubPr>
                                      <m:ctrlPr>
                                        <a:rPr lang="hu-HU" sz="20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hu-HU" sz="2000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𝑜</m:t>
                                      </m:r>
                                    </m:e>
                                    <m:sub>
                                      <m:r>
                                        <a:rPr lang="hu-HU" sz="20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hu-HU" sz="20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 −</m:t>
                                  </m:r>
                                  <m:r>
                                    <a:rPr lang="hu-HU" sz="20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e>
                            <m:sup>
                              <m:r>
                                <a:rPr lang="hu-HU" sz="2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hu-HU" sz="2000" dirty="0">
                  <a:solidFill>
                    <a:schemeClr val="bg1"/>
                  </a:solidFill>
                </a:endParaRPr>
              </a:p>
              <a:p>
                <a:pPr>
                  <a:spcBef>
                    <a:spcPts val="18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:r>
                  <a:rPr lang="hu-HU" sz="2000" dirty="0">
                    <a:solidFill>
                      <a:srgbClr val="9B93D9"/>
                    </a:solidFill>
                  </a:rPr>
                  <a:t>Eltolás</a:t>
                </a:r>
                <a:r>
                  <a:rPr lang="hu-HU" sz="2000" dirty="0">
                    <a:solidFill>
                      <a:schemeClr val="bg1"/>
                    </a:solidFill>
                  </a:rPr>
                  <a:t>: a két ponthalmaz súlypontja közti vektor</a:t>
                </a:r>
              </a:p>
              <a:p>
                <a:pPr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hu-HU" sz="2000" dirty="0">
                    <a:solidFill>
                      <a:schemeClr val="bg1"/>
                    </a:solidFill>
                  </a:rPr>
                  <a:t>A súlypontokat az origóba visszük</a:t>
                </a:r>
              </a:p>
              <a:p>
                <a:pPr>
                  <a:spcBef>
                    <a:spcPts val="12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hu-HU" sz="2000" dirty="0">
                    <a:solidFill>
                      <a:srgbClr val="9B93D9"/>
                    </a:solidFill>
                  </a:rPr>
                  <a:t>Forgatás</a:t>
                </a:r>
                <a:r>
                  <a:rPr lang="hu-HU" sz="2000" dirty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hu-HU" sz="20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hu-HU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∑"/>
                        <m:ctrlPr>
                          <a:rPr lang="hu-HU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hu-HU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hu-HU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hu-HU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p>
                          <m:sSupPr>
                            <m:ctrlPr>
                              <a:rPr lang="hu-HU" sz="20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hu-HU" sz="200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hu-HU" sz="200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hu-HU" sz="200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hu-HU" sz="200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hu-HU" sz="20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e>
                              <m:sub>
                                <m:r>
                                  <a:rPr lang="hu-HU" sz="200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sup>
                            <m:r>
                              <a:rPr lang="hu-HU" sz="20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</m:e>
                    </m:nary>
                  </m:oMath>
                </a14:m>
                <a:r>
                  <a:rPr lang="hu-HU" sz="2000" dirty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rPr>
                  <a:t> </a:t>
                </a:r>
                <a:r>
                  <a:rPr lang="hu-HU" sz="2000" dirty="0">
                    <a:solidFill>
                      <a:schemeClr val="bg1"/>
                    </a:solidFill>
                  </a:rPr>
                  <a:t>mátrix felbontása SVD-vel →</a:t>
                </a:r>
                <a:r>
                  <a:rPr lang="hu-HU" sz="2000" dirty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hu-HU" sz="20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R</m:t>
                    </m:r>
                    <m:r>
                      <a:rPr lang="hu-HU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hu-HU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𝑉</m:t>
                    </m:r>
                    <m:sSup>
                      <m:sSupPr>
                        <m:ctrlPr>
                          <a:rPr lang="hu-HU" sz="20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hu-HU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hu-HU" sz="20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hu-HU" sz="2000" dirty="0">
                  <a:solidFill>
                    <a:schemeClr val="accent5">
                      <a:lumMod val="40000"/>
                      <a:lumOff val="60000"/>
                    </a:schemeClr>
                  </a:solidFill>
                </a:endParaRPr>
              </a:p>
              <a:p>
                <a:pPr>
                  <a:buFont typeface="Arial" panose="020B0604020202020204" pitchFamily="34" charset="0"/>
                  <a:buChar char="•"/>
                </a:pPr>
                <a:r>
                  <a:rPr lang="hu-HU" sz="2000" dirty="0">
                    <a:solidFill>
                      <a:srgbClr val="9B93D9"/>
                    </a:solidFill>
                  </a:rPr>
                  <a:t>Skálázás</a:t>
                </a:r>
                <a:r>
                  <a:rPr lang="hu-HU" sz="2000" dirty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rPr>
                  <a:t>: </a:t>
                </a:r>
                <a:r>
                  <a:rPr lang="hu-HU" sz="2000" dirty="0">
                    <a:solidFill>
                      <a:schemeClr val="bg1"/>
                    </a:solidFill>
                  </a:rPr>
                  <a:t>A forgatás ismeretében </a:t>
                </a:r>
                <a14:m>
                  <m:oMath xmlns:m="http://schemas.openxmlformats.org/officeDocument/2006/math">
                    <m:r>
                      <a:rPr lang="hu-HU" sz="2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𝑠</m:t>
                    </m:r>
                    <m:r>
                      <a:rPr lang="hu-HU" sz="2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hu-HU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hu-HU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hu-HU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hu-HU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hu-HU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sSubSup>
                              <m:sSubSupPr>
                                <m:ctrlPr>
                                  <a:rPr lang="hu-HU" sz="2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hu-HU" sz="2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hu-HU" sz="2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hu-HU" sz="2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bSup>
                            <m:r>
                              <a:rPr lang="hu-HU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  <m:sSub>
                              <m:sSubPr>
                                <m:ctrlPr>
                                  <a:rPr lang="hu-HU" sz="240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hu-HU" sz="2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e>
                              <m:sub>
                                <m:r>
                                  <a:rPr lang="hu-HU" sz="240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ctrlPr>
                              <a:rPr lang="hu-HU" sz="2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hu-HU" sz="2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hu-HU" sz="2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hu-HU" sz="2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sSubSup>
                              <m:sSubSupPr>
                                <m:ctrlPr>
                                  <a:rPr lang="hu-HU" sz="240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hu-HU" sz="24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e>
                              <m:sub>
                                <m:r>
                                  <a:rPr lang="hu-HU" sz="240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hu-HU" sz="240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bSup>
                            <m:sSub>
                              <m:sSubPr>
                                <m:ctrlPr>
                                  <a:rPr lang="hu-HU" sz="240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hu-HU" sz="240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e>
                              <m:sub>
                                <m:r>
                                  <a:rPr lang="hu-HU" sz="240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den>
                    </m:f>
                  </m:oMath>
                </a14:m>
                <a:r>
                  <a:rPr lang="hu-HU" sz="2400" dirty="0">
                    <a:solidFill>
                      <a:schemeClr val="bg1"/>
                    </a:solidFill>
                  </a:rPr>
                  <a:t> </a:t>
                </a:r>
                <a:endParaRPr lang="hu-HU" sz="2400" dirty="0">
                  <a:solidFill>
                    <a:schemeClr val="accent5">
                      <a:lumMod val="40000"/>
                      <a:lumOff val="60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3" name="Alcím 2">
                <a:extLst>
                  <a:ext uri="{FF2B5EF4-FFF2-40B4-BE49-F238E27FC236}">
                    <a16:creationId xmlns:a16="http://schemas.microsoft.com/office/drawing/2014/main" id="{4854865F-5D71-431F-9171-1B27D70BF74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836948" y="859337"/>
                <a:ext cx="8087452" cy="5705286"/>
              </a:xfrm>
              <a:blipFill>
                <a:blip r:embed="rId3"/>
                <a:stretch>
                  <a:fillRect r="-829" b="-2885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Egyenes összekötő 4">
            <a:extLst>
              <a:ext uri="{FF2B5EF4-FFF2-40B4-BE49-F238E27FC236}">
                <a16:creationId xmlns:a16="http://schemas.microsoft.com/office/drawing/2014/main" id="{D4DCDDDF-3DA4-478C-9931-F59669B6AAD8}"/>
              </a:ext>
            </a:extLst>
          </p:cNvPr>
          <p:cNvCxnSpPr/>
          <p:nvPr/>
        </p:nvCxnSpPr>
        <p:spPr>
          <a:xfrm>
            <a:off x="756000" y="-44250"/>
            <a:ext cx="0" cy="750960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Csoportba foglalás 3">
            <a:extLst>
              <a:ext uri="{FF2B5EF4-FFF2-40B4-BE49-F238E27FC236}">
                <a16:creationId xmlns:a16="http://schemas.microsoft.com/office/drawing/2014/main" id="{C890F31F-6403-4C46-BA49-50E4ADCB103C}"/>
              </a:ext>
            </a:extLst>
          </p:cNvPr>
          <p:cNvGrpSpPr/>
          <p:nvPr/>
        </p:nvGrpSpPr>
        <p:grpSpPr>
          <a:xfrm>
            <a:off x="219600" y="1552100"/>
            <a:ext cx="1072800" cy="1104200"/>
            <a:chOff x="219600" y="1552100"/>
            <a:chExt cx="1072800" cy="1104200"/>
          </a:xfrm>
        </p:grpSpPr>
        <p:sp>
          <p:nvSpPr>
            <p:cNvPr id="6" name="Ellipszis 5">
              <a:extLst>
                <a:ext uri="{FF2B5EF4-FFF2-40B4-BE49-F238E27FC236}">
                  <a16:creationId xmlns:a16="http://schemas.microsoft.com/office/drawing/2014/main" id="{7B66A239-8AE3-4520-B452-1E46EAC3BAE1}"/>
                </a:ext>
              </a:extLst>
            </p:cNvPr>
            <p:cNvSpPr/>
            <p:nvPr/>
          </p:nvSpPr>
          <p:spPr>
            <a:xfrm>
              <a:off x="219600" y="1552100"/>
              <a:ext cx="1072800" cy="1104200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 w="412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  <p:sp>
          <p:nvSpPr>
            <p:cNvPr id="11" name="Shape 469">
              <a:extLst>
                <a:ext uri="{FF2B5EF4-FFF2-40B4-BE49-F238E27FC236}">
                  <a16:creationId xmlns:a16="http://schemas.microsoft.com/office/drawing/2014/main" id="{637C443D-CD54-4F3C-B14A-EC2AB18A206F}"/>
                </a:ext>
              </a:extLst>
            </p:cNvPr>
            <p:cNvSpPr/>
            <p:nvPr/>
          </p:nvSpPr>
          <p:spPr>
            <a:xfrm>
              <a:off x="451309" y="1809013"/>
              <a:ext cx="605234" cy="590373"/>
            </a:xfrm>
            <a:custGeom>
              <a:avLst/>
              <a:gdLst/>
              <a:ahLst/>
              <a:cxnLst/>
              <a:rect l="0" t="0" r="0" b="0"/>
              <a:pathLst>
                <a:path w="16952" h="16952" fill="none" extrusionOk="0">
                  <a:moveTo>
                    <a:pt x="16173" y="7015"/>
                  </a:moveTo>
                  <a:lnTo>
                    <a:pt x="14419" y="6820"/>
                  </a:lnTo>
                  <a:lnTo>
                    <a:pt x="14419" y="6820"/>
                  </a:lnTo>
                  <a:lnTo>
                    <a:pt x="14322" y="6479"/>
                  </a:lnTo>
                  <a:lnTo>
                    <a:pt x="14175" y="6114"/>
                  </a:lnTo>
                  <a:lnTo>
                    <a:pt x="14029" y="5773"/>
                  </a:lnTo>
                  <a:lnTo>
                    <a:pt x="13859" y="5432"/>
                  </a:lnTo>
                  <a:lnTo>
                    <a:pt x="14955" y="4068"/>
                  </a:lnTo>
                  <a:lnTo>
                    <a:pt x="14955" y="4068"/>
                  </a:lnTo>
                  <a:lnTo>
                    <a:pt x="15028" y="3922"/>
                  </a:lnTo>
                  <a:lnTo>
                    <a:pt x="15077" y="3776"/>
                  </a:lnTo>
                  <a:lnTo>
                    <a:pt x="15125" y="3630"/>
                  </a:lnTo>
                  <a:lnTo>
                    <a:pt x="15125" y="3484"/>
                  </a:lnTo>
                  <a:lnTo>
                    <a:pt x="15101" y="3313"/>
                  </a:lnTo>
                  <a:lnTo>
                    <a:pt x="15052" y="3167"/>
                  </a:lnTo>
                  <a:lnTo>
                    <a:pt x="14979" y="3021"/>
                  </a:lnTo>
                  <a:lnTo>
                    <a:pt x="14882" y="2899"/>
                  </a:lnTo>
                  <a:lnTo>
                    <a:pt x="14054" y="2071"/>
                  </a:lnTo>
                  <a:lnTo>
                    <a:pt x="14054" y="2071"/>
                  </a:lnTo>
                  <a:lnTo>
                    <a:pt x="13932" y="1974"/>
                  </a:lnTo>
                  <a:lnTo>
                    <a:pt x="13786" y="1901"/>
                  </a:lnTo>
                  <a:lnTo>
                    <a:pt x="13640" y="1852"/>
                  </a:lnTo>
                  <a:lnTo>
                    <a:pt x="13469" y="1827"/>
                  </a:lnTo>
                  <a:lnTo>
                    <a:pt x="13323" y="1827"/>
                  </a:lnTo>
                  <a:lnTo>
                    <a:pt x="13177" y="1876"/>
                  </a:lnTo>
                  <a:lnTo>
                    <a:pt x="13031" y="1925"/>
                  </a:lnTo>
                  <a:lnTo>
                    <a:pt x="12885" y="2022"/>
                  </a:lnTo>
                  <a:lnTo>
                    <a:pt x="11521" y="3094"/>
                  </a:lnTo>
                  <a:lnTo>
                    <a:pt x="11521" y="3094"/>
                  </a:lnTo>
                  <a:lnTo>
                    <a:pt x="11180" y="2923"/>
                  </a:lnTo>
                  <a:lnTo>
                    <a:pt x="10839" y="2777"/>
                  </a:lnTo>
                  <a:lnTo>
                    <a:pt x="10473" y="2631"/>
                  </a:lnTo>
                  <a:lnTo>
                    <a:pt x="10133" y="2534"/>
                  </a:lnTo>
                  <a:lnTo>
                    <a:pt x="9938" y="780"/>
                  </a:lnTo>
                  <a:lnTo>
                    <a:pt x="9938" y="780"/>
                  </a:lnTo>
                  <a:lnTo>
                    <a:pt x="9889" y="634"/>
                  </a:lnTo>
                  <a:lnTo>
                    <a:pt x="9840" y="488"/>
                  </a:lnTo>
                  <a:lnTo>
                    <a:pt x="9743" y="342"/>
                  </a:lnTo>
                  <a:lnTo>
                    <a:pt x="9645" y="244"/>
                  </a:lnTo>
                  <a:lnTo>
                    <a:pt x="9499" y="147"/>
                  </a:lnTo>
                  <a:lnTo>
                    <a:pt x="9378" y="74"/>
                  </a:lnTo>
                  <a:lnTo>
                    <a:pt x="9231" y="25"/>
                  </a:lnTo>
                  <a:lnTo>
                    <a:pt x="9061" y="1"/>
                  </a:lnTo>
                  <a:lnTo>
                    <a:pt x="7892" y="1"/>
                  </a:lnTo>
                  <a:lnTo>
                    <a:pt x="7892" y="1"/>
                  </a:lnTo>
                  <a:lnTo>
                    <a:pt x="7721" y="25"/>
                  </a:lnTo>
                  <a:lnTo>
                    <a:pt x="7575" y="74"/>
                  </a:lnTo>
                  <a:lnTo>
                    <a:pt x="7453" y="147"/>
                  </a:lnTo>
                  <a:lnTo>
                    <a:pt x="7307" y="244"/>
                  </a:lnTo>
                  <a:lnTo>
                    <a:pt x="7210" y="342"/>
                  </a:lnTo>
                  <a:lnTo>
                    <a:pt x="7112" y="488"/>
                  </a:lnTo>
                  <a:lnTo>
                    <a:pt x="7064" y="634"/>
                  </a:lnTo>
                  <a:lnTo>
                    <a:pt x="7015" y="780"/>
                  </a:lnTo>
                  <a:lnTo>
                    <a:pt x="6820" y="2534"/>
                  </a:lnTo>
                  <a:lnTo>
                    <a:pt x="6820" y="2534"/>
                  </a:lnTo>
                  <a:lnTo>
                    <a:pt x="6479" y="2631"/>
                  </a:lnTo>
                  <a:lnTo>
                    <a:pt x="6114" y="2777"/>
                  </a:lnTo>
                  <a:lnTo>
                    <a:pt x="5773" y="2923"/>
                  </a:lnTo>
                  <a:lnTo>
                    <a:pt x="5432" y="3094"/>
                  </a:lnTo>
                  <a:lnTo>
                    <a:pt x="4068" y="2022"/>
                  </a:lnTo>
                  <a:lnTo>
                    <a:pt x="4068" y="2022"/>
                  </a:lnTo>
                  <a:lnTo>
                    <a:pt x="3922" y="1925"/>
                  </a:lnTo>
                  <a:lnTo>
                    <a:pt x="3776" y="1876"/>
                  </a:lnTo>
                  <a:lnTo>
                    <a:pt x="3630" y="1827"/>
                  </a:lnTo>
                  <a:lnTo>
                    <a:pt x="3484" y="1827"/>
                  </a:lnTo>
                  <a:lnTo>
                    <a:pt x="3313" y="1852"/>
                  </a:lnTo>
                  <a:lnTo>
                    <a:pt x="3167" y="1901"/>
                  </a:lnTo>
                  <a:lnTo>
                    <a:pt x="3021" y="1974"/>
                  </a:lnTo>
                  <a:lnTo>
                    <a:pt x="2899" y="2071"/>
                  </a:lnTo>
                  <a:lnTo>
                    <a:pt x="2071" y="2899"/>
                  </a:lnTo>
                  <a:lnTo>
                    <a:pt x="2071" y="2899"/>
                  </a:lnTo>
                  <a:lnTo>
                    <a:pt x="1974" y="3021"/>
                  </a:lnTo>
                  <a:lnTo>
                    <a:pt x="1901" y="3167"/>
                  </a:lnTo>
                  <a:lnTo>
                    <a:pt x="1852" y="3313"/>
                  </a:lnTo>
                  <a:lnTo>
                    <a:pt x="1827" y="3484"/>
                  </a:lnTo>
                  <a:lnTo>
                    <a:pt x="1827" y="3630"/>
                  </a:lnTo>
                  <a:lnTo>
                    <a:pt x="1876" y="3776"/>
                  </a:lnTo>
                  <a:lnTo>
                    <a:pt x="1925" y="3922"/>
                  </a:lnTo>
                  <a:lnTo>
                    <a:pt x="2022" y="4068"/>
                  </a:lnTo>
                  <a:lnTo>
                    <a:pt x="3094" y="5432"/>
                  </a:lnTo>
                  <a:lnTo>
                    <a:pt x="3094" y="5432"/>
                  </a:lnTo>
                  <a:lnTo>
                    <a:pt x="2923" y="5773"/>
                  </a:lnTo>
                  <a:lnTo>
                    <a:pt x="2777" y="6114"/>
                  </a:lnTo>
                  <a:lnTo>
                    <a:pt x="2631" y="6479"/>
                  </a:lnTo>
                  <a:lnTo>
                    <a:pt x="2534" y="6820"/>
                  </a:lnTo>
                  <a:lnTo>
                    <a:pt x="780" y="7015"/>
                  </a:lnTo>
                  <a:lnTo>
                    <a:pt x="780" y="7015"/>
                  </a:lnTo>
                  <a:lnTo>
                    <a:pt x="634" y="7064"/>
                  </a:lnTo>
                  <a:lnTo>
                    <a:pt x="488" y="7112"/>
                  </a:lnTo>
                  <a:lnTo>
                    <a:pt x="342" y="7210"/>
                  </a:lnTo>
                  <a:lnTo>
                    <a:pt x="244" y="7307"/>
                  </a:lnTo>
                  <a:lnTo>
                    <a:pt x="147" y="7453"/>
                  </a:lnTo>
                  <a:lnTo>
                    <a:pt x="74" y="7575"/>
                  </a:lnTo>
                  <a:lnTo>
                    <a:pt x="25" y="7721"/>
                  </a:lnTo>
                  <a:lnTo>
                    <a:pt x="1" y="7892"/>
                  </a:lnTo>
                  <a:lnTo>
                    <a:pt x="1" y="9061"/>
                  </a:lnTo>
                  <a:lnTo>
                    <a:pt x="1" y="9061"/>
                  </a:lnTo>
                  <a:lnTo>
                    <a:pt x="25" y="9231"/>
                  </a:lnTo>
                  <a:lnTo>
                    <a:pt x="74" y="9377"/>
                  </a:lnTo>
                  <a:lnTo>
                    <a:pt x="147" y="9499"/>
                  </a:lnTo>
                  <a:lnTo>
                    <a:pt x="244" y="9645"/>
                  </a:lnTo>
                  <a:lnTo>
                    <a:pt x="342" y="9743"/>
                  </a:lnTo>
                  <a:lnTo>
                    <a:pt x="488" y="9840"/>
                  </a:lnTo>
                  <a:lnTo>
                    <a:pt x="634" y="9889"/>
                  </a:lnTo>
                  <a:lnTo>
                    <a:pt x="780" y="9938"/>
                  </a:lnTo>
                  <a:lnTo>
                    <a:pt x="2534" y="10132"/>
                  </a:lnTo>
                  <a:lnTo>
                    <a:pt x="2534" y="10132"/>
                  </a:lnTo>
                  <a:lnTo>
                    <a:pt x="2631" y="10473"/>
                  </a:lnTo>
                  <a:lnTo>
                    <a:pt x="2777" y="10839"/>
                  </a:lnTo>
                  <a:lnTo>
                    <a:pt x="2923" y="11180"/>
                  </a:lnTo>
                  <a:lnTo>
                    <a:pt x="3094" y="11521"/>
                  </a:lnTo>
                  <a:lnTo>
                    <a:pt x="2022" y="12885"/>
                  </a:lnTo>
                  <a:lnTo>
                    <a:pt x="2022" y="12885"/>
                  </a:lnTo>
                  <a:lnTo>
                    <a:pt x="1925" y="13031"/>
                  </a:lnTo>
                  <a:lnTo>
                    <a:pt x="1876" y="13177"/>
                  </a:lnTo>
                  <a:lnTo>
                    <a:pt x="1827" y="13323"/>
                  </a:lnTo>
                  <a:lnTo>
                    <a:pt x="1827" y="13469"/>
                  </a:lnTo>
                  <a:lnTo>
                    <a:pt x="1852" y="13640"/>
                  </a:lnTo>
                  <a:lnTo>
                    <a:pt x="1901" y="13786"/>
                  </a:lnTo>
                  <a:lnTo>
                    <a:pt x="1974" y="13932"/>
                  </a:lnTo>
                  <a:lnTo>
                    <a:pt x="2071" y="14054"/>
                  </a:lnTo>
                  <a:lnTo>
                    <a:pt x="2899" y="14882"/>
                  </a:lnTo>
                  <a:lnTo>
                    <a:pt x="2899" y="14882"/>
                  </a:lnTo>
                  <a:lnTo>
                    <a:pt x="3021" y="14979"/>
                  </a:lnTo>
                  <a:lnTo>
                    <a:pt x="3167" y="15052"/>
                  </a:lnTo>
                  <a:lnTo>
                    <a:pt x="3313" y="15101"/>
                  </a:lnTo>
                  <a:lnTo>
                    <a:pt x="3484" y="15125"/>
                  </a:lnTo>
                  <a:lnTo>
                    <a:pt x="3630" y="15125"/>
                  </a:lnTo>
                  <a:lnTo>
                    <a:pt x="3776" y="15077"/>
                  </a:lnTo>
                  <a:lnTo>
                    <a:pt x="3922" y="15028"/>
                  </a:lnTo>
                  <a:lnTo>
                    <a:pt x="4068" y="14955"/>
                  </a:lnTo>
                  <a:lnTo>
                    <a:pt x="5432" y="13859"/>
                  </a:lnTo>
                  <a:lnTo>
                    <a:pt x="5432" y="13859"/>
                  </a:lnTo>
                  <a:lnTo>
                    <a:pt x="5773" y="14029"/>
                  </a:lnTo>
                  <a:lnTo>
                    <a:pt x="6114" y="14175"/>
                  </a:lnTo>
                  <a:lnTo>
                    <a:pt x="6479" y="14322"/>
                  </a:lnTo>
                  <a:lnTo>
                    <a:pt x="6820" y="14419"/>
                  </a:lnTo>
                  <a:lnTo>
                    <a:pt x="7015" y="16173"/>
                  </a:lnTo>
                  <a:lnTo>
                    <a:pt x="7015" y="16173"/>
                  </a:lnTo>
                  <a:lnTo>
                    <a:pt x="7064" y="16319"/>
                  </a:lnTo>
                  <a:lnTo>
                    <a:pt x="7112" y="16465"/>
                  </a:lnTo>
                  <a:lnTo>
                    <a:pt x="7210" y="16611"/>
                  </a:lnTo>
                  <a:lnTo>
                    <a:pt x="7307" y="16708"/>
                  </a:lnTo>
                  <a:lnTo>
                    <a:pt x="7453" y="16806"/>
                  </a:lnTo>
                  <a:lnTo>
                    <a:pt x="7575" y="16879"/>
                  </a:lnTo>
                  <a:lnTo>
                    <a:pt x="7721" y="16928"/>
                  </a:lnTo>
                  <a:lnTo>
                    <a:pt x="7892" y="16952"/>
                  </a:lnTo>
                  <a:lnTo>
                    <a:pt x="9061" y="16952"/>
                  </a:lnTo>
                  <a:lnTo>
                    <a:pt x="9061" y="16952"/>
                  </a:lnTo>
                  <a:lnTo>
                    <a:pt x="9231" y="16928"/>
                  </a:lnTo>
                  <a:lnTo>
                    <a:pt x="9378" y="16879"/>
                  </a:lnTo>
                  <a:lnTo>
                    <a:pt x="9499" y="16806"/>
                  </a:lnTo>
                  <a:lnTo>
                    <a:pt x="9645" y="16708"/>
                  </a:lnTo>
                  <a:lnTo>
                    <a:pt x="9743" y="16611"/>
                  </a:lnTo>
                  <a:lnTo>
                    <a:pt x="9840" y="16465"/>
                  </a:lnTo>
                  <a:lnTo>
                    <a:pt x="9889" y="16319"/>
                  </a:lnTo>
                  <a:lnTo>
                    <a:pt x="9938" y="16173"/>
                  </a:lnTo>
                  <a:lnTo>
                    <a:pt x="10133" y="14419"/>
                  </a:lnTo>
                  <a:lnTo>
                    <a:pt x="10133" y="14419"/>
                  </a:lnTo>
                  <a:lnTo>
                    <a:pt x="10473" y="14322"/>
                  </a:lnTo>
                  <a:lnTo>
                    <a:pt x="10839" y="14175"/>
                  </a:lnTo>
                  <a:lnTo>
                    <a:pt x="11180" y="14029"/>
                  </a:lnTo>
                  <a:lnTo>
                    <a:pt x="11521" y="13859"/>
                  </a:lnTo>
                  <a:lnTo>
                    <a:pt x="12885" y="14955"/>
                  </a:lnTo>
                  <a:lnTo>
                    <a:pt x="12885" y="14955"/>
                  </a:lnTo>
                  <a:lnTo>
                    <a:pt x="13031" y="15028"/>
                  </a:lnTo>
                  <a:lnTo>
                    <a:pt x="13177" y="15077"/>
                  </a:lnTo>
                  <a:lnTo>
                    <a:pt x="13323" y="15125"/>
                  </a:lnTo>
                  <a:lnTo>
                    <a:pt x="13469" y="15125"/>
                  </a:lnTo>
                  <a:lnTo>
                    <a:pt x="13640" y="15101"/>
                  </a:lnTo>
                  <a:lnTo>
                    <a:pt x="13786" y="15052"/>
                  </a:lnTo>
                  <a:lnTo>
                    <a:pt x="13932" y="14979"/>
                  </a:lnTo>
                  <a:lnTo>
                    <a:pt x="14054" y="14882"/>
                  </a:lnTo>
                  <a:lnTo>
                    <a:pt x="14882" y="14054"/>
                  </a:lnTo>
                  <a:lnTo>
                    <a:pt x="14882" y="14054"/>
                  </a:lnTo>
                  <a:lnTo>
                    <a:pt x="14979" y="13932"/>
                  </a:lnTo>
                  <a:lnTo>
                    <a:pt x="15052" y="13786"/>
                  </a:lnTo>
                  <a:lnTo>
                    <a:pt x="15101" y="13640"/>
                  </a:lnTo>
                  <a:lnTo>
                    <a:pt x="15125" y="13469"/>
                  </a:lnTo>
                  <a:lnTo>
                    <a:pt x="15125" y="13323"/>
                  </a:lnTo>
                  <a:lnTo>
                    <a:pt x="15077" y="13177"/>
                  </a:lnTo>
                  <a:lnTo>
                    <a:pt x="15028" y="13031"/>
                  </a:lnTo>
                  <a:lnTo>
                    <a:pt x="14955" y="12885"/>
                  </a:lnTo>
                  <a:lnTo>
                    <a:pt x="13859" y="11521"/>
                  </a:lnTo>
                  <a:lnTo>
                    <a:pt x="13859" y="11521"/>
                  </a:lnTo>
                  <a:lnTo>
                    <a:pt x="14029" y="11180"/>
                  </a:lnTo>
                  <a:lnTo>
                    <a:pt x="14175" y="10839"/>
                  </a:lnTo>
                  <a:lnTo>
                    <a:pt x="14322" y="10473"/>
                  </a:lnTo>
                  <a:lnTo>
                    <a:pt x="14419" y="10132"/>
                  </a:lnTo>
                  <a:lnTo>
                    <a:pt x="16173" y="9938"/>
                  </a:lnTo>
                  <a:lnTo>
                    <a:pt x="16173" y="9938"/>
                  </a:lnTo>
                  <a:lnTo>
                    <a:pt x="16319" y="9889"/>
                  </a:lnTo>
                  <a:lnTo>
                    <a:pt x="16465" y="9840"/>
                  </a:lnTo>
                  <a:lnTo>
                    <a:pt x="16611" y="9743"/>
                  </a:lnTo>
                  <a:lnTo>
                    <a:pt x="16708" y="9645"/>
                  </a:lnTo>
                  <a:lnTo>
                    <a:pt x="16806" y="9499"/>
                  </a:lnTo>
                  <a:lnTo>
                    <a:pt x="16879" y="9377"/>
                  </a:lnTo>
                  <a:lnTo>
                    <a:pt x="16928" y="9231"/>
                  </a:lnTo>
                  <a:lnTo>
                    <a:pt x="16952" y="9061"/>
                  </a:lnTo>
                  <a:lnTo>
                    <a:pt x="16952" y="7892"/>
                  </a:lnTo>
                  <a:lnTo>
                    <a:pt x="16952" y="7892"/>
                  </a:lnTo>
                  <a:lnTo>
                    <a:pt x="16928" y="7721"/>
                  </a:lnTo>
                  <a:lnTo>
                    <a:pt x="16879" y="7575"/>
                  </a:lnTo>
                  <a:lnTo>
                    <a:pt x="16806" y="7453"/>
                  </a:lnTo>
                  <a:lnTo>
                    <a:pt x="16708" y="7307"/>
                  </a:lnTo>
                  <a:lnTo>
                    <a:pt x="16611" y="7210"/>
                  </a:lnTo>
                  <a:lnTo>
                    <a:pt x="16465" y="7112"/>
                  </a:lnTo>
                  <a:lnTo>
                    <a:pt x="16319" y="7064"/>
                  </a:lnTo>
                  <a:lnTo>
                    <a:pt x="16173" y="7015"/>
                  </a:lnTo>
                  <a:lnTo>
                    <a:pt x="16173" y="7015"/>
                  </a:lnTo>
                  <a:close/>
                  <a:moveTo>
                    <a:pt x="10425" y="10425"/>
                  </a:moveTo>
                  <a:lnTo>
                    <a:pt x="10425" y="10425"/>
                  </a:lnTo>
                  <a:lnTo>
                    <a:pt x="10206" y="10620"/>
                  </a:lnTo>
                  <a:lnTo>
                    <a:pt x="9986" y="10766"/>
                  </a:lnTo>
                  <a:lnTo>
                    <a:pt x="9767" y="10912"/>
                  </a:lnTo>
                  <a:lnTo>
                    <a:pt x="9524" y="11034"/>
                  </a:lnTo>
                  <a:lnTo>
                    <a:pt x="9256" y="11107"/>
                  </a:lnTo>
                  <a:lnTo>
                    <a:pt x="9012" y="11180"/>
                  </a:lnTo>
                  <a:lnTo>
                    <a:pt x="8744" y="11228"/>
                  </a:lnTo>
                  <a:lnTo>
                    <a:pt x="8476" y="11228"/>
                  </a:lnTo>
                  <a:lnTo>
                    <a:pt x="8208" y="11228"/>
                  </a:lnTo>
                  <a:lnTo>
                    <a:pt x="7941" y="11180"/>
                  </a:lnTo>
                  <a:lnTo>
                    <a:pt x="7697" y="11107"/>
                  </a:lnTo>
                  <a:lnTo>
                    <a:pt x="7429" y="11034"/>
                  </a:lnTo>
                  <a:lnTo>
                    <a:pt x="7186" y="10912"/>
                  </a:lnTo>
                  <a:lnTo>
                    <a:pt x="6966" y="10766"/>
                  </a:lnTo>
                  <a:lnTo>
                    <a:pt x="6747" y="10620"/>
                  </a:lnTo>
                  <a:lnTo>
                    <a:pt x="6528" y="10425"/>
                  </a:lnTo>
                  <a:lnTo>
                    <a:pt x="6528" y="10425"/>
                  </a:lnTo>
                  <a:lnTo>
                    <a:pt x="6333" y="10206"/>
                  </a:lnTo>
                  <a:lnTo>
                    <a:pt x="6187" y="9986"/>
                  </a:lnTo>
                  <a:lnTo>
                    <a:pt x="6041" y="9767"/>
                  </a:lnTo>
                  <a:lnTo>
                    <a:pt x="5919" y="9524"/>
                  </a:lnTo>
                  <a:lnTo>
                    <a:pt x="5846" y="9256"/>
                  </a:lnTo>
                  <a:lnTo>
                    <a:pt x="5773" y="9012"/>
                  </a:lnTo>
                  <a:lnTo>
                    <a:pt x="5724" y="8744"/>
                  </a:lnTo>
                  <a:lnTo>
                    <a:pt x="5724" y="8476"/>
                  </a:lnTo>
                  <a:lnTo>
                    <a:pt x="5724" y="8208"/>
                  </a:lnTo>
                  <a:lnTo>
                    <a:pt x="5773" y="7941"/>
                  </a:lnTo>
                  <a:lnTo>
                    <a:pt x="5846" y="7697"/>
                  </a:lnTo>
                  <a:lnTo>
                    <a:pt x="5919" y="7429"/>
                  </a:lnTo>
                  <a:lnTo>
                    <a:pt x="6041" y="7186"/>
                  </a:lnTo>
                  <a:lnTo>
                    <a:pt x="6187" y="6966"/>
                  </a:lnTo>
                  <a:lnTo>
                    <a:pt x="6333" y="6747"/>
                  </a:lnTo>
                  <a:lnTo>
                    <a:pt x="6528" y="6528"/>
                  </a:lnTo>
                  <a:lnTo>
                    <a:pt x="6528" y="6528"/>
                  </a:lnTo>
                  <a:lnTo>
                    <a:pt x="6747" y="6333"/>
                  </a:lnTo>
                  <a:lnTo>
                    <a:pt x="6966" y="6187"/>
                  </a:lnTo>
                  <a:lnTo>
                    <a:pt x="7186" y="6041"/>
                  </a:lnTo>
                  <a:lnTo>
                    <a:pt x="7429" y="5919"/>
                  </a:lnTo>
                  <a:lnTo>
                    <a:pt x="7697" y="5846"/>
                  </a:lnTo>
                  <a:lnTo>
                    <a:pt x="7941" y="5773"/>
                  </a:lnTo>
                  <a:lnTo>
                    <a:pt x="8208" y="5724"/>
                  </a:lnTo>
                  <a:lnTo>
                    <a:pt x="8476" y="5724"/>
                  </a:lnTo>
                  <a:lnTo>
                    <a:pt x="8744" y="5724"/>
                  </a:lnTo>
                  <a:lnTo>
                    <a:pt x="9012" y="5773"/>
                  </a:lnTo>
                  <a:lnTo>
                    <a:pt x="9256" y="5846"/>
                  </a:lnTo>
                  <a:lnTo>
                    <a:pt x="9524" y="5919"/>
                  </a:lnTo>
                  <a:lnTo>
                    <a:pt x="9767" y="6041"/>
                  </a:lnTo>
                  <a:lnTo>
                    <a:pt x="9986" y="6187"/>
                  </a:lnTo>
                  <a:lnTo>
                    <a:pt x="10206" y="6333"/>
                  </a:lnTo>
                  <a:lnTo>
                    <a:pt x="10425" y="6528"/>
                  </a:lnTo>
                  <a:lnTo>
                    <a:pt x="10425" y="6528"/>
                  </a:lnTo>
                  <a:lnTo>
                    <a:pt x="10620" y="6747"/>
                  </a:lnTo>
                  <a:lnTo>
                    <a:pt x="10766" y="6966"/>
                  </a:lnTo>
                  <a:lnTo>
                    <a:pt x="10912" y="7186"/>
                  </a:lnTo>
                  <a:lnTo>
                    <a:pt x="11034" y="7429"/>
                  </a:lnTo>
                  <a:lnTo>
                    <a:pt x="11107" y="7697"/>
                  </a:lnTo>
                  <a:lnTo>
                    <a:pt x="11180" y="7941"/>
                  </a:lnTo>
                  <a:lnTo>
                    <a:pt x="11228" y="8208"/>
                  </a:lnTo>
                  <a:lnTo>
                    <a:pt x="11228" y="8476"/>
                  </a:lnTo>
                  <a:lnTo>
                    <a:pt x="11228" y="8744"/>
                  </a:lnTo>
                  <a:lnTo>
                    <a:pt x="11180" y="9012"/>
                  </a:lnTo>
                  <a:lnTo>
                    <a:pt x="11107" y="9256"/>
                  </a:lnTo>
                  <a:lnTo>
                    <a:pt x="11034" y="9524"/>
                  </a:lnTo>
                  <a:lnTo>
                    <a:pt x="10912" y="9767"/>
                  </a:lnTo>
                  <a:lnTo>
                    <a:pt x="10766" y="9986"/>
                  </a:lnTo>
                  <a:lnTo>
                    <a:pt x="10620" y="10206"/>
                  </a:lnTo>
                  <a:lnTo>
                    <a:pt x="10425" y="10425"/>
                  </a:lnTo>
                  <a:lnTo>
                    <a:pt x="10425" y="10425"/>
                  </a:lnTo>
                  <a:close/>
                </a:path>
              </a:pathLst>
            </a:custGeom>
            <a:noFill/>
            <a:ln w="38100" cap="rnd" cmpd="sng">
              <a:solidFill>
                <a:schemeClr val="accent5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1155255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7BC3A88-4669-4F87-9BA6-89CBE65364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8673" y="1303858"/>
            <a:ext cx="7646075" cy="709800"/>
          </a:xfrm>
        </p:spPr>
        <p:txBody>
          <a:bodyPr/>
          <a:lstStyle/>
          <a:p>
            <a:r>
              <a:rPr lang="hu-HU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Mozgáskompenzáció </a:t>
            </a:r>
            <a:r>
              <a:rPr lang="hu-HU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aluláteresztő</a:t>
            </a:r>
            <a:r>
              <a:rPr lang="hu-HU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szűrővel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Alcím 2">
                <a:extLst>
                  <a:ext uri="{FF2B5EF4-FFF2-40B4-BE49-F238E27FC236}">
                    <a16:creationId xmlns:a16="http://schemas.microsoft.com/office/drawing/2014/main" id="{4854865F-5D71-431F-9171-1B27D70BF743}"/>
                  </a:ext>
                </a:extLst>
              </p:cNvPr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784181" y="2330342"/>
                <a:ext cx="6795057" cy="3223800"/>
              </a:xfrm>
            </p:spPr>
            <p:txBody>
              <a:bodyPr/>
              <a:lstStyle/>
              <a:p>
                <a:pPr>
                  <a:buFont typeface="Arial" panose="020B0604020202020204" pitchFamily="34" charset="0"/>
                  <a:buChar char="•"/>
                </a:pPr>
                <a:r>
                  <a:rPr lang="hu-HU" sz="2600" dirty="0">
                    <a:solidFill>
                      <a:schemeClr val="bg1"/>
                    </a:solidFill>
                    <a:latin typeface="Quicksand" panose="020B0604020202020204" charset="-18"/>
                  </a:rPr>
                  <a:t>Transzformációk összefűzése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hu-HU" sz="2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hu-HU" sz="2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hu-HU" sz="2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hu-HU" sz="2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𝑐𝑢𝑚</m:t>
                          </m:r>
                        </m:sup>
                      </m:sSubSup>
                      <m:r>
                        <a:rPr lang="hu-HU" sz="2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hu-HU" sz="2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hu-HU" sz="2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hu-HU" sz="26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…</m:t>
                      </m:r>
                      <m:sSub>
                        <m:sSubPr>
                          <m:ctrlPr>
                            <a:rPr lang="hu-HU" sz="2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hu-HU" sz="2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hu-HU" sz="2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u-HU" sz="2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hu-HU" sz="2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hu-HU" sz="2600" dirty="0">
                  <a:solidFill>
                    <a:schemeClr val="bg1"/>
                  </a:solidFill>
                </a:endParaRPr>
              </a:p>
              <a:p>
                <a:pPr>
                  <a:spcBef>
                    <a:spcPts val="2400"/>
                  </a:spcBef>
                  <a:spcAft>
                    <a:spcPts val="12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hu-HU" sz="2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hu-HU" sz="2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hu-HU" sz="2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hu-HU" sz="2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𝑐𝑢𝑚</m:t>
                        </m:r>
                      </m:sup>
                    </m:sSubSup>
                    <m:r>
                      <a:rPr lang="hu-HU" sz="26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hu-HU" sz="26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alapj</m:t>
                    </m:r>
                    <m:r>
                      <a:rPr lang="hu-HU" sz="26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á</m:t>
                    </m:r>
                    <m:r>
                      <m:rPr>
                        <m:sty m:val="p"/>
                      </m:rPr>
                      <a:rPr lang="hu-HU" sz="26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n</m:t>
                    </m:r>
                  </m:oMath>
                </a14:m>
                <a:r>
                  <a:rPr lang="hu-HU" sz="2600" dirty="0">
                    <a:solidFill>
                      <a:schemeClr val="bg1"/>
                    </a:solidFill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hu-HU" sz="26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hu-HU" sz="26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hu-HU" sz="26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hu-HU" sz="260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𝑠𝑚𝑜𝑜𝑡h</m:t>
                        </m:r>
                      </m:sup>
                    </m:sSubSup>
                  </m:oMath>
                </a14:m>
                <a:r>
                  <a:rPr lang="hu-HU" sz="2600" dirty="0">
                    <a:solidFill>
                      <a:schemeClr val="bg1"/>
                    </a:solidFill>
                  </a:rPr>
                  <a:t> számítása </a:t>
                </a:r>
                <a:r>
                  <a:rPr lang="hu-HU" sz="2600" dirty="0" err="1">
                    <a:solidFill>
                      <a:schemeClr val="bg1"/>
                    </a:solidFill>
                  </a:rPr>
                  <a:t>aluláteresztő</a:t>
                </a:r>
                <a:r>
                  <a:rPr lang="hu-HU" sz="2600" dirty="0">
                    <a:solidFill>
                      <a:schemeClr val="bg1"/>
                    </a:solidFill>
                  </a:rPr>
                  <a:t> szűrővel</a:t>
                </a:r>
              </a:p>
              <a:p>
                <a:pPr>
                  <a:spcBef>
                    <a:spcPts val="2400"/>
                  </a:spcBef>
                  <a:buFont typeface="Arial" panose="020B0604020202020204" pitchFamily="34" charset="0"/>
                  <a:buChar char="•"/>
                </a:pPr>
                <a:r>
                  <a:rPr lang="hu-HU" sz="2600" dirty="0">
                    <a:solidFill>
                      <a:schemeClr val="bg1"/>
                    </a:solidFill>
                  </a:rPr>
                  <a:t>Stabilizált kép számítása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hu-HU" sz="260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hu-HU" sz="2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hu-HU" sz="2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hu-HU" sz="2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hu-HU" sz="2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𝑚𝑜𝑜𝑡h</m:t>
                          </m:r>
                        </m:sup>
                      </m:sSubSup>
                      <m:r>
                        <a:rPr lang="hu-HU" sz="2600" i="0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hu-HU" sz="2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hu-HU" sz="2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hu-HU" sz="2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hu-HU" sz="2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hu-HU" sz="2600" b="0" i="1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𝑐𝑢𝑚</m:t>
                              </m:r>
                            </m:sup>
                          </m:sSubSup>
                          <m:r>
                            <a:rPr lang="hu-HU" sz="2600" i="0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hu-HU" sz="2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hu-HU" sz="2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hu-HU" sz="2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hu-HU" sz="2600" i="1" dirty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hu-HU" sz="2600" b="0" i="1" dirty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𝑚𝑜𝑜𝑡h</m:t>
                              </m:r>
                            </m:sup>
                          </m:sSubSup>
                          <m:r>
                            <a:rPr lang="hu-HU" sz="2600" b="0" i="1" dirty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sSubSup>
                        <m:sSubSupPr>
                          <m:ctrlPr>
                            <a:rPr lang="hu-HU" sz="2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hu-HU" sz="2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hu-HU" sz="2600" i="1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</m:sSubSup>
                    </m:oMath>
                  </m:oMathPara>
                </a14:m>
                <a:endParaRPr lang="hu-HU" sz="2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Alcím 2">
                <a:extLst>
                  <a:ext uri="{FF2B5EF4-FFF2-40B4-BE49-F238E27FC236}">
                    <a16:creationId xmlns:a16="http://schemas.microsoft.com/office/drawing/2014/main" id="{4854865F-5D71-431F-9171-1B27D70BF74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784181" y="2330342"/>
                <a:ext cx="6795057" cy="3223800"/>
              </a:xfrm>
              <a:blipFill>
                <a:blip r:embed="rId2"/>
                <a:stretch>
                  <a:fillRect l="-90" t="-189" b="-3781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Egyenes összekötő 4">
            <a:extLst>
              <a:ext uri="{FF2B5EF4-FFF2-40B4-BE49-F238E27FC236}">
                <a16:creationId xmlns:a16="http://schemas.microsoft.com/office/drawing/2014/main" id="{D4DCDDDF-3DA4-478C-9931-F59669B6AAD8}"/>
              </a:ext>
            </a:extLst>
          </p:cNvPr>
          <p:cNvCxnSpPr/>
          <p:nvPr/>
        </p:nvCxnSpPr>
        <p:spPr>
          <a:xfrm>
            <a:off x="756000" y="-44250"/>
            <a:ext cx="0" cy="750960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Ellipszis 12">
            <a:extLst>
              <a:ext uri="{FF2B5EF4-FFF2-40B4-BE49-F238E27FC236}">
                <a16:creationId xmlns:a16="http://schemas.microsoft.com/office/drawing/2014/main" id="{49418569-EDEB-47E4-A546-CF9B82BE0BE0}"/>
              </a:ext>
            </a:extLst>
          </p:cNvPr>
          <p:cNvSpPr/>
          <p:nvPr/>
        </p:nvSpPr>
        <p:spPr>
          <a:xfrm>
            <a:off x="219600" y="1552100"/>
            <a:ext cx="1072800" cy="11042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4" name="Shape 469">
            <a:extLst>
              <a:ext uri="{FF2B5EF4-FFF2-40B4-BE49-F238E27FC236}">
                <a16:creationId xmlns:a16="http://schemas.microsoft.com/office/drawing/2014/main" id="{419B548E-803A-4EF9-849F-40EB0D8109A3}"/>
              </a:ext>
            </a:extLst>
          </p:cNvPr>
          <p:cNvSpPr/>
          <p:nvPr/>
        </p:nvSpPr>
        <p:spPr>
          <a:xfrm>
            <a:off x="451309" y="1809013"/>
            <a:ext cx="605234" cy="590373"/>
          </a:xfrm>
          <a:custGeom>
            <a:avLst/>
            <a:gdLst/>
            <a:ahLst/>
            <a:cxnLst/>
            <a:rect l="0" t="0" r="0" b="0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38100" cap="rnd" cmpd="sng">
            <a:solidFill>
              <a:schemeClr val="accent3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0895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2E30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E6276A49-DB5F-4495-B0E8-C139BC10C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00" y="766800"/>
            <a:ext cx="5779201" cy="3259201"/>
          </a:xfrm>
          <a:prstGeom prst="rect">
            <a:avLst/>
          </a:prstGeom>
          <a:ln w="31750">
            <a:solidFill>
              <a:schemeClr val="accent3">
                <a:lumMod val="50000"/>
              </a:schemeClr>
            </a:solidFill>
          </a:ln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7E1B31A7-C8FF-47D8-8D99-AECABFB7A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8799" y="3493800"/>
            <a:ext cx="5779201" cy="3259201"/>
          </a:xfrm>
          <a:prstGeom prst="rect">
            <a:avLst/>
          </a:prstGeom>
          <a:ln w="25400">
            <a:solidFill>
              <a:schemeClr val="accent5">
                <a:lumMod val="50000"/>
              </a:schemeClr>
            </a:solidFill>
          </a:ln>
          <a:effectLst/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8F80A265-8096-4CA4-8729-01BA2AE0423C}"/>
              </a:ext>
            </a:extLst>
          </p:cNvPr>
          <p:cNvSpPr txBox="1">
            <a:spLocks/>
          </p:cNvSpPr>
          <p:nvPr/>
        </p:nvSpPr>
        <p:spPr>
          <a:xfrm>
            <a:off x="362400" y="346229"/>
            <a:ext cx="8781600" cy="1020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algn="r"/>
            <a:r>
              <a:rPr lang="hu-H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Robosztus pontpályák a simítás   előtt és után</a:t>
            </a:r>
          </a:p>
        </p:txBody>
      </p:sp>
    </p:spTree>
    <p:extLst>
      <p:ext uri="{BB962C8B-B14F-4D97-AF65-F5344CB8AC3E}">
        <p14:creationId xmlns:p14="http://schemas.microsoft.com/office/powerpoint/2010/main" val="3287776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7BC3A88-4669-4F87-9BA6-89CBE65364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9976" y="1461836"/>
            <a:ext cx="6767100" cy="709800"/>
          </a:xfrm>
        </p:spPr>
        <p:txBody>
          <a:bodyPr/>
          <a:lstStyle/>
          <a:p>
            <a:r>
              <a:rPr lang="hu-H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Tesztek és eredmények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854865F-5D71-431F-9171-1B27D70BF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9369" y="2324800"/>
            <a:ext cx="7614631" cy="4533200"/>
          </a:xfrm>
        </p:spPr>
        <p:txBody>
          <a:bodyPr/>
          <a:lstStyle/>
          <a:p>
            <a:pPr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hu-H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Kvantitatív és kvalitatív értékelés</a:t>
            </a:r>
          </a:p>
          <a:p>
            <a:pPr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hu-H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Tesztadat: 5 saját utcai felvétel GoPro kamerával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u-H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Összevetés további módszerekkel: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 err="1"/>
              <a:t>Deshaker</a:t>
            </a:r>
            <a:r>
              <a:rPr lang="en-US" sz="2400" dirty="0"/>
              <a:t> 3.1 </a:t>
            </a:r>
            <a:r>
              <a:rPr lang="hu-HU" sz="2400" dirty="0"/>
              <a:t> - G</a:t>
            </a:r>
            <a:r>
              <a:rPr lang="en-US" sz="2400" dirty="0" err="1"/>
              <a:t>unnar</a:t>
            </a:r>
            <a:r>
              <a:rPr lang="en-US" sz="2400" dirty="0"/>
              <a:t> </a:t>
            </a:r>
            <a:r>
              <a:rPr lang="en-US" sz="2400" dirty="0" err="1"/>
              <a:t>Thalin</a:t>
            </a:r>
            <a:r>
              <a:rPr lang="hu-HU" sz="2400" dirty="0"/>
              <a:t> – 2014</a:t>
            </a:r>
          </a:p>
          <a:p>
            <a:pPr lvl="1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hu-HU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OpenCV</a:t>
            </a:r>
            <a:r>
              <a:rPr lang="hu-H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- </a:t>
            </a:r>
            <a:r>
              <a:rPr lang="en-US" sz="2400" dirty="0"/>
              <a:t>RANSAC-</a:t>
            </a:r>
            <a:r>
              <a:rPr lang="hu-HU" sz="2400" dirty="0"/>
              <a:t>alapú, L2</a:t>
            </a:r>
            <a:r>
              <a:rPr lang="en-US" sz="2400" dirty="0"/>
              <a:t> </a:t>
            </a:r>
            <a:r>
              <a:rPr lang="hu-HU" sz="2400" dirty="0"/>
              <a:t>hiba minimalizálással 2D mozgásbecslés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u-HU" sz="2400" dirty="0"/>
              <a:t>Statisztikai mérőszámok: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u-HU" sz="2400" dirty="0"/>
              <a:t>MSE – </a:t>
            </a:r>
            <a:r>
              <a:rPr lang="hu-HU" sz="2400" dirty="0" err="1"/>
              <a:t>mean</a:t>
            </a:r>
            <a:r>
              <a:rPr lang="hu-HU" sz="2400" dirty="0"/>
              <a:t> </a:t>
            </a:r>
            <a:r>
              <a:rPr lang="hu-HU" sz="2400" dirty="0" err="1"/>
              <a:t>squared</a:t>
            </a:r>
            <a:r>
              <a:rPr lang="hu-HU" sz="2400" dirty="0"/>
              <a:t> </a:t>
            </a:r>
            <a:r>
              <a:rPr lang="hu-HU" sz="2400" dirty="0" err="1"/>
              <a:t>error</a:t>
            </a:r>
            <a:endParaRPr lang="hu-HU" sz="24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hu-HU" sz="2400" dirty="0"/>
              <a:t>PSNR – </a:t>
            </a:r>
            <a:r>
              <a:rPr lang="hu-HU" sz="2400" dirty="0" err="1"/>
              <a:t>peak</a:t>
            </a:r>
            <a:r>
              <a:rPr lang="hu-HU" sz="2400" dirty="0"/>
              <a:t> </a:t>
            </a:r>
            <a:r>
              <a:rPr lang="hu-HU" sz="2400" dirty="0" err="1"/>
              <a:t>signal-to-noise</a:t>
            </a:r>
            <a:r>
              <a:rPr lang="hu-HU" sz="2400" dirty="0"/>
              <a:t> ratio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u-HU" sz="2400" dirty="0"/>
              <a:t>ITF - </a:t>
            </a:r>
            <a:r>
              <a:rPr lang="hu-HU" sz="2400" dirty="0" err="1"/>
              <a:t>inter-frame</a:t>
            </a:r>
            <a:r>
              <a:rPr lang="hu-HU" sz="2400" dirty="0"/>
              <a:t> </a:t>
            </a:r>
            <a:r>
              <a:rPr lang="hu-HU" sz="2400" dirty="0" err="1"/>
              <a:t>transformation</a:t>
            </a:r>
            <a:r>
              <a:rPr lang="hu-HU" sz="2400" dirty="0"/>
              <a:t> </a:t>
            </a:r>
            <a:r>
              <a:rPr lang="hu-HU" sz="2400" dirty="0" err="1"/>
              <a:t>fidelity</a:t>
            </a:r>
            <a:r>
              <a:rPr lang="hu-HU" sz="2400" dirty="0"/>
              <a:t> </a:t>
            </a:r>
          </a:p>
        </p:txBody>
      </p:sp>
      <p:cxnSp>
        <p:nvCxnSpPr>
          <p:cNvPr id="5" name="Egyenes összekötő 4">
            <a:extLst>
              <a:ext uri="{FF2B5EF4-FFF2-40B4-BE49-F238E27FC236}">
                <a16:creationId xmlns:a16="http://schemas.microsoft.com/office/drawing/2014/main" id="{D4DCDDDF-3DA4-478C-9931-F59669B6AAD8}"/>
              </a:ext>
            </a:extLst>
          </p:cNvPr>
          <p:cNvCxnSpPr/>
          <p:nvPr/>
        </p:nvCxnSpPr>
        <p:spPr>
          <a:xfrm>
            <a:off x="756000" y="-44250"/>
            <a:ext cx="0" cy="750960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389848C7-2182-460D-A072-B494BE7E97F9}"/>
              </a:ext>
            </a:extLst>
          </p:cNvPr>
          <p:cNvGrpSpPr/>
          <p:nvPr/>
        </p:nvGrpSpPr>
        <p:grpSpPr>
          <a:xfrm>
            <a:off x="219600" y="2324800"/>
            <a:ext cx="1072800" cy="1104200"/>
            <a:chOff x="219600" y="3158450"/>
            <a:chExt cx="1072800" cy="1104200"/>
          </a:xfrm>
        </p:grpSpPr>
        <p:sp>
          <p:nvSpPr>
            <p:cNvPr id="6" name="Ellipszis 5">
              <a:extLst>
                <a:ext uri="{FF2B5EF4-FFF2-40B4-BE49-F238E27FC236}">
                  <a16:creationId xmlns:a16="http://schemas.microsoft.com/office/drawing/2014/main" id="{7B66A239-8AE3-4520-B452-1E46EAC3BAE1}"/>
                </a:ext>
              </a:extLst>
            </p:cNvPr>
            <p:cNvSpPr/>
            <p:nvPr/>
          </p:nvSpPr>
          <p:spPr>
            <a:xfrm>
              <a:off x="219600" y="3158450"/>
              <a:ext cx="1072800" cy="1104200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  <p:grpSp>
          <p:nvGrpSpPr>
            <p:cNvPr id="7" name="Shape 514">
              <a:extLst>
                <a:ext uri="{FF2B5EF4-FFF2-40B4-BE49-F238E27FC236}">
                  <a16:creationId xmlns:a16="http://schemas.microsoft.com/office/drawing/2014/main" id="{63425B4A-B095-4612-8108-F271090EEC31}"/>
                </a:ext>
              </a:extLst>
            </p:cNvPr>
            <p:cNvGrpSpPr/>
            <p:nvPr/>
          </p:nvGrpSpPr>
          <p:grpSpPr>
            <a:xfrm>
              <a:off x="462023" y="3464779"/>
              <a:ext cx="587953" cy="491542"/>
              <a:chOff x="4604550" y="3714775"/>
              <a:chExt cx="439625" cy="319075"/>
            </a:xfrm>
          </p:grpSpPr>
          <p:sp>
            <p:nvSpPr>
              <p:cNvPr id="8" name="Shape 515">
                <a:extLst>
                  <a:ext uri="{FF2B5EF4-FFF2-40B4-BE49-F238E27FC236}">
                    <a16:creationId xmlns:a16="http://schemas.microsoft.com/office/drawing/2014/main" id="{07635E83-5E41-43A6-BE09-6B4CE0425E1E}"/>
                  </a:ext>
                </a:extLst>
              </p:cNvPr>
              <p:cNvSpPr/>
              <p:nvPr/>
            </p:nvSpPr>
            <p:spPr>
              <a:xfrm>
                <a:off x="4604550" y="3714775"/>
                <a:ext cx="439625" cy="319075"/>
              </a:xfrm>
              <a:custGeom>
                <a:avLst/>
                <a:gdLst/>
                <a:ahLst/>
                <a:cxnLst/>
                <a:rect l="0" t="0" r="0" b="0"/>
                <a:pathLst>
                  <a:path w="17585" h="12763" fill="none" extrusionOk="0">
                    <a:moveTo>
                      <a:pt x="1" y="1"/>
                    </a:moveTo>
                    <a:lnTo>
                      <a:pt x="1" y="12276"/>
                    </a:lnTo>
                    <a:lnTo>
                      <a:pt x="1" y="12276"/>
                    </a:lnTo>
                    <a:lnTo>
                      <a:pt x="1" y="12373"/>
                    </a:lnTo>
                    <a:lnTo>
                      <a:pt x="25" y="12471"/>
                    </a:lnTo>
                    <a:lnTo>
                      <a:pt x="74" y="12544"/>
                    </a:lnTo>
                    <a:lnTo>
                      <a:pt x="122" y="12617"/>
                    </a:lnTo>
                    <a:lnTo>
                      <a:pt x="196" y="12690"/>
                    </a:lnTo>
                    <a:lnTo>
                      <a:pt x="293" y="12714"/>
                    </a:lnTo>
                    <a:lnTo>
                      <a:pt x="366" y="12763"/>
                    </a:lnTo>
                    <a:lnTo>
                      <a:pt x="488" y="12763"/>
                    </a:lnTo>
                    <a:lnTo>
                      <a:pt x="17585" y="12763"/>
                    </a:lnTo>
                  </a:path>
                </a:pathLst>
              </a:custGeom>
              <a:noFill/>
              <a:ln w="41275" cap="rnd" cmpd="sng">
                <a:solidFill>
                  <a:schemeClr val="accent5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Shape 516">
                <a:extLst>
                  <a:ext uri="{FF2B5EF4-FFF2-40B4-BE49-F238E27FC236}">
                    <a16:creationId xmlns:a16="http://schemas.microsoft.com/office/drawing/2014/main" id="{1C70778C-D057-41BD-8A79-B118AE4BC569}"/>
                  </a:ext>
                </a:extLst>
              </p:cNvPr>
              <p:cNvSpPr/>
              <p:nvPr/>
            </p:nvSpPr>
            <p:spPr>
              <a:xfrm>
                <a:off x="4647175" y="3761675"/>
                <a:ext cx="354400" cy="213725"/>
              </a:xfrm>
              <a:custGeom>
                <a:avLst/>
                <a:gdLst/>
                <a:ahLst/>
                <a:cxnLst/>
                <a:rect l="0" t="0" r="0" b="0"/>
                <a:pathLst>
                  <a:path w="14176" h="8549" fill="none" extrusionOk="0">
                    <a:moveTo>
                      <a:pt x="1" y="8549"/>
                    </a:moveTo>
                    <a:lnTo>
                      <a:pt x="3654" y="4408"/>
                    </a:lnTo>
                    <a:lnTo>
                      <a:pt x="5821" y="5699"/>
                    </a:lnTo>
                    <a:lnTo>
                      <a:pt x="9085" y="1924"/>
                    </a:lnTo>
                    <a:lnTo>
                      <a:pt x="9085" y="1924"/>
                    </a:lnTo>
                    <a:lnTo>
                      <a:pt x="9085" y="1924"/>
                    </a:lnTo>
                    <a:lnTo>
                      <a:pt x="9085" y="1924"/>
                    </a:lnTo>
                    <a:lnTo>
                      <a:pt x="9061" y="1924"/>
                    </a:lnTo>
                    <a:lnTo>
                      <a:pt x="9085" y="1924"/>
                    </a:lnTo>
                    <a:lnTo>
                      <a:pt x="9085" y="1924"/>
                    </a:lnTo>
                    <a:lnTo>
                      <a:pt x="9085" y="1924"/>
                    </a:lnTo>
                    <a:lnTo>
                      <a:pt x="9085" y="1924"/>
                    </a:lnTo>
                    <a:lnTo>
                      <a:pt x="9061" y="1924"/>
                    </a:lnTo>
                    <a:lnTo>
                      <a:pt x="9085" y="1924"/>
                    </a:lnTo>
                    <a:lnTo>
                      <a:pt x="10571" y="3337"/>
                    </a:lnTo>
                    <a:lnTo>
                      <a:pt x="14175" y="0"/>
                    </a:lnTo>
                  </a:path>
                </a:pathLst>
              </a:custGeom>
              <a:noFill/>
              <a:ln w="44450" cap="rnd" cmpd="sng">
                <a:solidFill>
                  <a:schemeClr val="accent5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80519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2E30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1BDBE5D-1F77-4415-A0A7-0A77C4052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336396"/>
            <a:ext cx="6858000" cy="459900"/>
          </a:xfrm>
        </p:spPr>
        <p:txBody>
          <a:bodyPr/>
          <a:lstStyle/>
          <a:p>
            <a:pPr algn="ctr"/>
            <a:r>
              <a:rPr lang="hu-H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Kvalitatív értékelés</a:t>
            </a:r>
          </a:p>
        </p:txBody>
      </p:sp>
      <p:grpSp>
        <p:nvGrpSpPr>
          <p:cNvPr id="12" name="Csoportba foglalás 11">
            <a:extLst>
              <a:ext uri="{FF2B5EF4-FFF2-40B4-BE49-F238E27FC236}">
                <a16:creationId xmlns:a16="http://schemas.microsoft.com/office/drawing/2014/main" id="{923783A1-EA81-4CCF-99BC-00388B9C6713}"/>
              </a:ext>
            </a:extLst>
          </p:cNvPr>
          <p:cNvGrpSpPr/>
          <p:nvPr/>
        </p:nvGrpSpPr>
        <p:grpSpPr>
          <a:xfrm>
            <a:off x="454201" y="683999"/>
            <a:ext cx="8271598" cy="6084001"/>
            <a:chOff x="454201" y="421675"/>
            <a:chExt cx="8271598" cy="6246800"/>
          </a:xfrm>
        </p:grpSpPr>
        <p:pic>
          <p:nvPicPr>
            <p:cNvPr id="11" name="Kép 10">
              <a:extLst>
                <a:ext uri="{FF2B5EF4-FFF2-40B4-BE49-F238E27FC236}">
                  <a16:creationId xmlns:a16="http://schemas.microsoft.com/office/drawing/2014/main" id="{BF80ACC1-3F59-48EF-98AF-5262D598B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1999" y="421675"/>
              <a:ext cx="4153800" cy="3123400"/>
            </a:xfrm>
            <a:prstGeom prst="rect">
              <a:avLst/>
            </a:prstGeom>
          </p:spPr>
        </p:pic>
        <p:pic>
          <p:nvPicPr>
            <p:cNvPr id="10" name="Kép 9">
              <a:extLst>
                <a:ext uri="{FF2B5EF4-FFF2-40B4-BE49-F238E27FC236}">
                  <a16:creationId xmlns:a16="http://schemas.microsoft.com/office/drawing/2014/main" id="{F25C3F51-AD94-46CF-BA1E-326E8E2814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4201" y="421675"/>
              <a:ext cx="4153800" cy="3123400"/>
            </a:xfrm>
            <a:prstGeom prst="rect">
              <a:avLst/>
            </a:prstGeom>
          </p:spPr>
        </p:pic>
        <p:pic>
          <p:nvPicPr>
            <p:cNvPr id="8" name="Kép 7">
              <a:extLst>
                <a:ext uri="{FF2B5EF4-FFF2-40B4-BE49-F238E27FC236}">
                  <a16:creationId xmlns:a16="http://schemas.microsoft.com/office/drawing/2014/main" id="{8F083A10-EDED-49CE-98CE-BDE4278392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54201" y="3545075"/>
              <a:ext cx="4153800" cy="3123400"/>
            </a:xfrm>
            <a:prstGeom prst="rect">
              <a:avLst/>
            </a:prstGeom>
          </p:spPr>
        </p:pic>
        <p:pic>
          <p:nvPicPr>
            <p:cNvPr id="9" name="Kép 8">
              <a:extLst>
                <a:ext uri="{FF2B5EF4-FFF2-40B4-BE49-F238E27FC236}">
                  <a16:creationId xmlns:a16="http://schemas.microsoft.com/office/drawing/2014/main" id="{1B1106AA-D5B8-4E94-B600-444E421549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71999" y="3545075"/>
              <a:ext cx="4153800" cy="3123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4595817"/>
      </p:ext>
    </p:extLst>
  </p:cSld>
  <p:clrMapOvr>
    <a:masterClrMapping/>
  </p:clrMapOvr>
</p:sld>
</file>

<file path=ppt/theme/theme1.xml><?xml version="1.0" encoding="utf-8"?>
<a:theme xmlns:a="http://schemas.openxmlformats.org/drawingml/2006/main" name="Eleano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1134</TotalTime>
  <Words>684</Words>
  <Application>Microsoft Office PowerPoint</Application>
  <PresentationFormat>Diavetítés a képernyőre (4:3 oldalarány)</PresentationFormat>
  <Paragraphs>198</Paragraphs>
  <Slides>16</Slides>
  <Notes>6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16</vt:i4>
      </vt:variant>
    </vt:vector>
  </HeadingPairs>
  <TitlesOfParts>
    <vt:vector size="22" baseType="lpstr">
      <vt:lpstr>Quicksand</vt:lpstr>
      <vt:lpstr>Cambria Math</vt:lpstr>
      <vt:lpstr>Freestyle Script</vt:lpstr>
      <vt:lpstr>Arial</vt:lpstr>
      <vt:lpstr>Calibri Light</vt:lpstr>
      <vt:lpstr>Eleanor template</vt:lpstr>
      <vt:lpstr>Optimal 2D Point Set Registration for Video Stabilization</vt:lpstr>
      <vt:lpstr>Motiváció</vt:lpstr>
      <vt:lpstr>Javasolt módszer</vt:lpstr>
      <vt:lpstr>Robosztus pontpályák SIFT kulcspontokkal</vt:lpstr>
      <vt:lpstr>Ponthalmazregisztráció</vt:lpstr>
      <vt:lpstr>Mozgáskompenzáció aluláteresztő szűrővel </vt:lpstr>
      <vt:lpstr>PowerPoint-bemutató</vt:lpstr>
      <vt:lpstr>Tesztek és eredmények</vt:lpstr>
      <vt:lpstr>Kvalitatív értékelés</vt:lpstr>
      <vt:lpstr>PowerPoint-bemutató</vt:lpstr>
      <vt:lpstr>PowerPoint-bemutató</vt:lpstr>
      <vt:lpstr>PowerPoint-bemutató</vt:lpstr>
      <vt:lpstr>Kvantitatív értékelés  Street1 felvétel</vt:lpstr>
      <vt:lpstr>Kvantitatív értékelés</vt:lpstr>
      <vt:lpstr>Összefoglalás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Tekla</dc:creator>
  <cp:lastModifiedBy>Tóth Tekla</cp:lastModifiedBy>
  <cp:revision>58</cp:revision>
  <cp:lastPrinted>2018-03-20T19:13:43Z</cp:lastPrinted>
  <dcterms:modified xsi:type="dcterms:W3CDTF">2018-03-20T19:26:59Z</dcterms:modified>
</cp:coreProperties>
</file>